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5" r:id="rId7"/>
    <p:sldId id="257" r:id="rId8"/>
    <p:sldId id="264" r:id="rId9"/>
    <p:sldId id="262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4872A-2F68-48FD-A1C4-087EEC87C7EB}" type="datetimeFigureOut">
              <a:rPr lang="fr-CH" smtClean="0"/>
              <a:pPr/>
              <a:t>05.03.2017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90F94-DE7C-4CF6-B6D5-E0BD921A42E6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fs.admin.ch/bfs/portal/fr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h/url?sa=i&amp;rct=j&amp;q=syst%C3%A9me+de+la+recompense+dopanine&amp;source=images&amp;cd=&amp;cad=rja&amp;docid=IwOEUZN1E2YmQM&amp;tbnid=rfNcgzg7RW6NJM:&amp;ved=0CAUQjRw&amp;url=http://lancien.cowblog.fr/categorie-89719/1.html&amp;ei=Im87Ub_vGs3FPP6-gYgC&amp;bvm=bv.43287494,d.ZWU&amp;psig=AFQjCNHyi168o0IWMxFyGUsWH36u1nf87w&amp;ust=136293572560340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CH" sz="2000" b="1" dirty="0" smtClean="0">
                <a:solidFill>
                  <a:srgbClr val="0070C0"/>
                </a:solidFill>
              </a:rPr>
              <a:t>E</a:t>
            </a:r>
            <a:r>
              <a:rPr lang="fr-CH" sz="2000" b="1" dirty="0" smtClean="0">
                <a:solidFill>
                  <a:srgbClr val="0070C0"/>
                </a:solidFill>
                <a:latin typeface="+mj-lt"/>
              </a:rPr>
              <a:t>xtrait</a:t>
            </a:r>
            <a:r>
              <a:rPr lang="fr-CH" sz="2000" b="1" dirty="0" smtClean="0">
                <a:latin typeface="+mj-lt"/>
              </a:rPr>
              <a:t/>
            </a:r>
            <a:br>
              <a:rPr lang="fr-CH" sz="2000" b="1" dirty="0" smtClean="0">
                <a:latin typeface="+mj-lt"/>
              </a:rPr>
            </a:br>
            <a:r>
              <a:rPr lang="fr-CH" sz="2000" dirty="0" smtClean="0">
                <a:solidFill>
                  <a:srgbClr val="0070C0"/>
                </a:solidFill>
                <a:latin typeface="Palatino Linotype" pitchFamily="18" charset="0"/>
              </a:rPr>
              <a:t>Toxicodépendances/Journée </a:t>
            </a:r>
            <a:r>
              <a:rPr lang="fr-CH" sz="2000" dirty="0" smtClean="0">
                <a:solidFill>
                  <a:srgbClr val="0070C0"/>
                </a:solidFill>
                <a:latin typeface="Palatino Linotype" pitchFamily="18" charset="0"/>
              </a:rPr>
              <a:t>ASAD</a:t>
            </a:r>
            <a:r>
              <a:rPr lang="fr-CH" sz="2200" dirty="0" smtClean="0">
                <a:solidFill>
                  <a:srgbClr val="0070C0"/>
                </a:solidFill>
                <a:latin typeface="+mj-lt"/>
              </a:rPr>
              <a:t/>
            </a:r>
            <a:br>
              <a:rPr lang="fr-CH" sz="2200" dirty="0" smtClean="0">
                <a:solidFill>
                  <a:srgbClr val="0070C0"/>
                </a:solidFill>
                <a:latin typeface="+mj-lt"/>
              </a:rPr>
            </a:br>
            <a:r>
              <a:rPr lang="fr-CH" sz="2700" b="1" i="1" u="sng" dirty="0" smtClean="0">
                <a:solidFill>
                  <a:srgbClr val="0070C0"/>
                </a:solidFill>
                <a:latin typeface="Palatino Linotype" pitchFamily="18" charset="0"/>
              </a:rPr>
              <a:t>Définitions</a:t>
            </a:r>
            <a:r>
              <a:rPr lang="fr-CH" sz="2700" b="1" i="1" u="sng" dirty="0" smtClean="0">
                <a:solidFill>
                  <a:srgbClr val="0070C0"/>
                </a:solidFill>
                <a:latin typeface="Palatino Linotype" pitchFamily="18" charset="0"/>
              </a:rPr>
              <a:t>, </a:t>
            </a:r>
            <a:r>
              <a:rPr lang="fr-CH" sz="2700" b="1" i="1" u="sng" dirty="0" smtClean="0">
                <a:solidFill>
                  <a:srgbClr val="0070C0"/>
                </a:solidFill>
                <a:latin typeface="Palatino Linotype" pitchFamily="18" charset="0"/>
              </a:rPr>
              <a:t>terminologie, causes et conséquences </a:t>
            </a:r>
            <a:r>
              <a:rPr lang="fr-CH" i="1" dirty="0" smtClean="0">
                <a:latin typeface="Palatino Linotype" pitchFamily="18" charset="0"/>
              </a:rPr>
              <a:t/>
            </a:r>
            <a:br>
              <a:rPr lang="fr-CH" i="1" dirty="0" smtClean="0">
                <a:latin typeface="Palatino Linotype" pitchFamily="18" charset="0"/>
              </a:rPr>
            </a:br>
            <a:r>
              <a:rPr lang="fr-CH" i="1" dirty="0" smtClean="0">
                <a:latin typeface="Palatino Linotype" pitchFamily="18" charset="0"/>
              </a:rPr>
              <a:t/>
            </a:r>
            <a:br>
              <a:rPr lang="fr-CH" i="1" dirty="0" smtClean="0">
                <a:latin typeface="Palatino Linotype" pitchFamily="18" charset="0"/>
              </a:rPr>
            </a:br>
            <a:r>
              <a:rPr lang="fr-CH" b="1" dirty="0" smtClean="0">
                <a:latin typeface="+mj-lt"/>
              </a:rPr>
              <a:t/>
            </a:r>
            <a:br>
              <a:rPr lang="fr-CH" b="1" dirty="0" smtClean="0">
                <a:latin typeface="+mj-lt"/>
              </a:rPr>
            </a:b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>
            <a:normAutofit/>
          </a:bodyPr>
          <a:lstStyle/>
          <a:p>
            <a:r>
              <a:rPr lang="fr-CH" sz="1800" dirty="0" smtClean="0">
                <a:solidFill>
                  <a:srgbClr val="0070C0"/>
                </a:solidFill>
                <a:latin typeface="+mn-lt"/>
              </a:rPr>
              <a:t>Hatem Ben Yahia</a:t>
            </a:r>
            <a:br>
              <a:rPr lang="fr-CH" sz="1800" dirty="0" smtClean="0">
                <a:solidFill>
                  <a:srgbClr val="0070C0"/>
                </a:solidFill>
                <a:latin typeface="+mn-lt"/>
              </a:rPr>
            </a:br>
            <a:r>
              <a:rPr lang="fr-CH" sz="1800" dirty="0" smtClean="0">
                <a:solidFill>
                  <a:srgbClr val="0070C0"/>
                </a:solidFill>
                <a:latin typeface="+mn-lt"/>
              </a:rPr>
              <a:t>Chef de clinique de l’Unité Thérapeutique des dépendances</a:t>
            </a:r>
            <a:br>
              <a:rPr lang="fr-CH" sz="1800" dirty="0" smtClean="0">
                <a:solidFill>
                  <a:srgbClr val="0070C0"/>
                </a:solidFill>
                <a:latin typeface="+mn-lt"/>
              </a:rPr>
            </a:br>
            <a:r>
              <a:rPr lang="fr-CH" sz="1800" dirty="0" err="1" smtClean="0">
                <a:solidFill>
                  <a:srgbClr val="0070C0"/>
                </a:solidFill>
                <a:latin typeface="+mn-lt"/>
              </a:rPr>
              <a:t>Bellelay</a:t>
            </a:r>
            <a:r>
              <a:rPr lang="fr-CH" sz="1800" dirty="0" smtClean="0">
                <a:solidFill>
                  <a:srgbClr val="0070C0"/>
                </a:solidFill>
                <a:latin typeface="+mn-lt"/>
              </a:rPr>
              <a:t>, 25 avril 2013</a:t>
            </a:r>
            <a:endParaRPr lang="fr-CH" sz="1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Comorbidités somatiques</a:t>
            </a:r>
            <a:endParaRPr lang="fr-CH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/>
              <a:buChar char="Ø"/>
              <a:defRPr/>
            </a:pPr>
            <a:r>
              <a:rPr lang="fr-CH" sz="3100" b="1" i="1" u="sng" dirty="0" smtClean="0">
                <a:solidFill>
                  <a:srgbClr val="0070C0"/>
                </a:solidFill>
                <a:latin typeface="Palatino Linotype" pitchFamily="18" charset="0"/>
              </a:rPr>
              <a:t>L</a:t>
            </a:r>
            <a:r>
              <a:rPr lang="fr-CH" sz="3100" b="1" i="1" u="sng" dirty="0" smtClean="0">
                <a:solidFill>
                  <a:srgbClr val="0070C0"/>
                </a:solidFill>
                <a:latin typeface="Palatino Linotype" pitchFamily="18" charset="0"/>
              </a:rPr>
              <a:t>iées </a:t>
            </a:r>
            <a:r>
              <a:rPr lang="fr-CH" sz="3100" b="1" i="1" u="sng" dirty="0">
                <a:solidFill>
                  <a:srgbClr val="0070C0"/>
                </a:solidFill>
                <a:latin typeface="Palatino Linotype" pitchFamily="18" charset="0"/>
              </a:rPr>
              <a:t>à </a:t>
            </a:r>
            <a:r>
              <a:rPr lang="fr-CH" sz="3100" b="1" i="1" u="sng" dirty="0" smtClean="0">
                <a:solidFill>
                  <a:srgbClr val="0070C0"/>
                </a:solidFill>
                <a:latin typeface="Palatino Linotype" pitchFamily="18" charset="0"/>
              </a:rPr>
              <a:t>l’usage</a:t>
            </a:r>
            <a:r>
              <a:rPr lang="fr-CH" sz="3100" b="1" i="1" dirty="0" smtClean="0">
                <a:solidFill>
                  <a:srgbClr val="0070C0"/>
                </a:solidFill>
                <a:latin typeface="Palatino Linotype" pitchFamily="18" charset="0"/>
              </a:rPr>
              <a:t>:</a:t>
            </a:r>
            <a:endParaRPr lang="fr-CH" sz="3100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None/>
              <a:defRPr/>
            </a:pPr>
            <a:r>
              <a:rPr lang="fr-CH" sz="3100" b="1" i="1" dirty="0" smtClean="0">
                <a:solidFill>
                  <a:srgbClr val="0070C0"/>
                </a:solidFill>
                <a:latin typeface="Palatino Linotype" pitchFamily="18" charset="0"/>
              </a:rPr>
              <a:t>Hépatites </a:t>
            </a:r>
            <a:r>
              <a:rPr lang="fr-CH" sz="3100" b="1" i="1" dirty="0">
                <a:solidFill>
                  <a:srgbClr val="0070C0"/>
                </a:solidFill>
                <a:latin typeface="Palatino Linotype" pitchFamily="18" charset="0"/>
              </a:rPr>
              <a:t>virales </a:t>
            </a:r>
            <a:r>
              <a:rPr lang="fr-CH" sz="3100" i="1" dirty="0">
                <a:solidFill>
                  <a:srgbClr val="0070C0"/>
                </a:solidFill>
                <a:latin typeface="Palatino Linotype" pitchFamily="18" charset="0"/>
              </a:rPr>
              <a:t>(</a:t>
            </a: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HCV, HBV),  HIV…</a:t>
            </a:r>
          </a:p>
          <a:p>
            <a:pPr>
              <a:buNone/>
              <a:defRPr/>
            </a:pP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Abcès </a:t>
            </a:r>
            <a:r>
              <a:rPr lang="fr-CH" sz="3100" i="1" dirty="0">
                <a:solidFill>
                  <a:srgbClr val="0070C0"/>
                </a:solidFill>
                <a:latin typeface="Palatino Linotype" pitchFamily="18" charset="0"/>
              </a:rPr>
              <a:t>aux points d’injections, infections multiples, </a:t>
            </a: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septicémie</a:t>
            </a:r>
          </a:p>
          <a:p>
            <a:pPr>
              <a:buNone/>
              <a:defRPr/>
            </a:pPr>
            <a:endParaRPr lang="fr-CH" sz="3100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sz="3100" b="1" i="1" u="sng" dirty="0" smtClean="0">
                <a:solidFill>
                  <a:srgbClr val="0070C0"/>
                </a:solidFill>
                <a:latin typeface="Palatino Linotype" pitchFamily="18" charset="0"/>
              </a:rPr>
              <a:t>L</a:t>
            </a:r>
            <a:r>
              <a:rPr lang="fr-CH" sz="3100" b="1" i="1" u="sng" dirty="0" smtClean="0">
                <a:solidFill>
                  <a:srgbClr val="0070C0"/>
                </a:solidFill>
                <a:latin typeface="Palatino Linotype" pitchFamily="18" charset="0"/>
              </a:rPr>
              <a:t>iées </a:t>
            </a:r>
            <a:r>
              <a:rPr lang="fr-CH" sz="3100" b="1" i="1" u="sng" dirty="0">
                <a:solidFill>
                  <a:srgbClr val="0070C0"/>
                </a:solidFill>
                <a:latin typeface="Palatino Linotype" pitchFamily="18" charset="0"/>
              </a:rPr>
              <a:t>aux produits:</a:t>
            </a:r>
          </a:p>
          <a:p>
            <a:pPr>
              <a:buNone/>
              <a:defRPr/>
            </a:pP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-Crise d’épilepsie: Sevrage </a:t>
            </a:r>
            <a:r>
              <a:rPr lang="fr-CH" sz="3100" i="1" dirty="0">
                <a:solidFill>
                  <a:srgbClr val="0070C0"/>
                </a:solidFill>
                <a:latin typeface="Palatino Linotype" pitchFamily="18" charset="0"/>
              </a:rPr>
              <a:t>alcool, </a:t>
            </a: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psychos</a:t>
            </a: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timulants…</a:t>
            </a:r>
            <a:endParaRPr lang="fr-CH" sz="3100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None/>
              <a:defRPr/>
            </a:pP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-Trouble cardiaque: Cocaïne &gt;&gt;IFM, Méthadone&gt;&gt;QT long…</a:t>
            </a:r>
            <a:endParaRPr lang="fr-CH" sz="3100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None/>
            </a:pP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-</a:t>
            </a: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Douleurs </a:t>
            </a:r>
            <a:r>
              <a:rPr lang="fr-CH" sz="3100" i="1" dirty="0">
                <a:solidFill>
                  <a:srgbClr val="0070C0"/>
                </a:solidFill>
                <a:latin typeface="Palatino Linotype" pitchFamily="18" charset="0"/>
              </a:rPr>
              <a:t>abdominales/le </a:t>
            </a: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manque…</a:t>
            </a:r>
          </a:p>
          <a:p>
            <a:pPr>
              <a:buNone/>
            </a:pPr>
            <a:r>
              <a:rPr lang="fr-CH" sz="3100" b="1" i="1" dirty="0" smtClean="0">
                <a:solidFill>
                  <a:srgbClr val="0070C0"/>
                </a:solidFill>
                <a:latin typeface="Palatino Linotype" pitchFamily="18" charset="0"/>
              </a:rPr>
              <a:t>-Intoxication chronique d’</a:t>
            </a:r>
            <a:r>
              <a:rPr lang="fr-CH" sz="3100" i="1" dirty="0" smtClean="0">
                <a:solidFill>
                  <a:srgbClr val="0070C0"/>
                </a:solidFill>
                <a:latin typeface="Palatino Linotype" pitchFamily="18" charset="0"/>
              </a:rPr>
              <a:t>Alcool</a:t>
            </a:r>
            <a:r>
              <a:rPr lang="fr-CH" sz="3100" i="1" dirty="0">
                <a:solidFill>
                  <a:srgbClr val="0070C0"/>
                </a:solidFill>
                <a:latin typeface="Palatino Linotype" pitchFamily="18" charset="0"/>
              </a:rPr>
              <a:t>: Hépatites alcooliques, cirrhose, pancréatite, hémorragie digestive, syndrome neurologique, myocardiopathie…</a:t>
            </a:r>
          </a:p>
          <a:p>
            <a:pPr>
              <a:buNone/>
            </a:pPr>
            <a:endParaRPr lang="fr-CH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Conclusion</a:t>
            </a:r>
            <a:endParaRPr lang="fr-CH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2276872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/>
              <a:buChar char="Ø"/>
              <a:defRPr/>
            </a:pP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Hétérogénéité </a:t>
            </a: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du type de population chez les consommateurs </a:t>
            </a:r>
            <a:endParaRPr lang="fr-CH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defRPr/>
            </a:pPr>
            <a:endParaRPr lang="fr-CH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P</a:t>
            </a: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roblématique </a:t>
            </a: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psychiatrique </a:t>
            </a: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sous-jacente fréquente</a:t>
            </a:r>
          </a:p>
          <a:p>
            <a:pPr>
              <a:defRPr/>
            </a:pPr>
            <a:endParaRPr lang="fr-CH" b="1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Souvent polyconsommateurs</a:t>
            </a:r>
          </a:p>
          <a:p>
            <a:pPr>
              <a:defRPr/>
            </a:pPr>
            <a:endParaRPr lang="fr-CH" b="1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Le </a:t>
            </a: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traitement varie suivant les cas</a:t>
            </a: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: de l’abstinence, en passant par la consommation contrôlée voire de l’aide à la (</a:t>
            </a: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sur)vie et réduction des risques. </a:t>
            </a:r>
            <a:endParaRPr lang="fr-CH" i="1" dirty="0" smtClean="0">
              <a:solidFill>
                <a:srgbClr val="0070C0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>
                <a:solidFill>
                  <a:srgbClr val="0070C0"/>
                </a:solidFill>
                <a:latin typeface="Palatino Linotype" pitchFamily="18" charset="0"/>
              </a:rPr>
              <a:t>références</a:t>
            </a:r>
            <a:endParaRPr lang="fr-CH" dirty="0">
              <a:solidFill>
                <a:srgbClr val="0070C0"/>
              </a:solidFill>
              <a:latin typeface="Palatino Linotype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9592" y="1700809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dirty="0" smtClean="0">
                <a:latin typeface="Palatino Linotype" pitchFamily="18" charset="0"/>
              </a:rPr>
              <a:t>Officie fédérale de la statistique </a:t>
            </a:r>
          </a:p>
          <a:p>
            <a:r>
              <a:rPr lang="fr-CH" dirty="0" smtClean="0">
                <a:latin typeface="Palatino Linotype" pitchFamily="18" charset="0"/>
                <a:hlinkClick r:id="rId2"/>
              </a:rPr>
              <a:t>http://www.bfs.admin.ch/bfs/portal/fr/index.html</a:t>
            </a:r>
            <a:endParaRPr lang="fr-CH" dirty="0" smtClean="0"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ADDICTION</a:t>
            </a: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Font typeface="Wingdings"/>
              <a:buChar char="Ø"/>
              <a:defRPr/>
            </a:pPr>
            <a:r>
              <a:rPr lang="fr-CH" sz="2800" i="1" dirty="0" smtClean="0">
                <a:solidFill>
                  <a:srgbClr val="0070C0"/>
                </a:solidFill>
                <a:latin typeface="Palatino Linotype" pitchFamily="18" charset="0"/>
              </a:rPr>
              <a:t>Passage </a:t>
            </a:r>
            <a:r>
              <a:rPr lang="fr-CH" sz="2800" i="1" dirty="0">
                <a:solidFill>
                  <a:srgbClr val="0070C0"/>
                </a:solidFill>
                <a:latin typeface="Palatino Linotype" pitchFamily="18" charset="0"/>
              </a:rPr>
              <a:t>d’une abstinence ou d’une consommation occasionnelle à la dépendance </a:t>
            </a:r>
            <a:r>
              <a:rPr lang="fr-CH" sz="2800" i="1" dirty="0" smtClean="0">
                <a:solidFill>
                  <a:srgbClr val="0070C0"/>
                </a:solidFill>
                <a:latin typeface="Palatino Linotype" pitchFamily="18" charset="0"/>
              </a:rPr>
              <a:t>?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fr-CH" sz="2800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 marL="0" indent="0">
              <a:spcBef>
                <a:spcPts val="0"/>
              </a:spcBef>
              <a:buFont typeface="Wingdings"/>
              <a:buChar char="Ø"/>
              <a:defRPr/>
            </a:pPr>
            <a:r>
              <a:rPr lang="fr-CH" sz="2800" i="1" dirty="0" smtClean="0">
                <a:solidFill>
                  <a:srgbClr val="0070C0"/>
                </a:solidFill>
                <a:latin typeface="Palatino Linotype" pitchFamily="18" charset="0"/>
              </a:rPr>
              <a:t>N’avons-nous </a:t>
            </a:r>
            <a:r>
              <a:rPr lang="fr-CH" sz="2800" i="1" dirty="0">
                <a:solidFill>
                  <a:srgbClr val="0070C0"/>
                </a:solidFill>
                <a:latin typeface="Palatino Linotype" pitchFamily="18" charset="0"/>
              </a:rPr>
              <a:t>pas tous l’organe de </a:t>
            </a:r>
            <a:r>
              <a:rPr lang="fr-CH" sz="2800" i="1" dirty="0" smtClean="0">
                <a:solidFill>
                  <a:srgbClr val="0070C0"/>
                </a:solidFill>
                <a:latin typeface="Palatino Linotype" pitchFamily="18" charset="0"/>
              </a:rPr>
              <a:t>l’addiction?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fr-CH" sz="2800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 marL="0" indent="0">
              <a:spcBef>
                <a:spcPts val="0"/>
              </a:spcBef>
              <a:buFont typeface="Wingdings"/>
              <a:buChar char="Ø"/>
              <a:defRPr/>
            </a:pPr>
            <a:r>
              <a:rPr lang="fr-CH" sz="2800" i="1" dirty="0" smtClean="0">
                <a:solidFill>
                  <a:srgbClr val="0070C0"/>
                </a:solidFill>
                <a:latin typeface="Palatino Linotype" pitchFamily="18" charset="0"/>
              </a:rPr>
              <a:t>Sommes-nous </a:t>
            </a:r>
            <a:r>
              <a:rPr lang="fr-CH" sz="2800" i="1" dirty="0">
                <a:solidFill>
                  <a:srgbClr val="0070C0"/>
                </a:solidFill>
                <a:latin typeface="Palatino Linotype" pitchFamily="18" charset="0"/>
              </a:rPr>
              <a:t>tous égaux face à </a:t>
            </a:r>
            <a:r>
              <a:rPr lang="fr-CH" sz="2800" i="1" dirty="0" smtClean="0">
                <a:solidFill>
                  <a:srgbClr val="0070C0"/>
                </a:solidFill>
                <a:latin typeface="Palatino Linotype" pitchFamily="18" charset="0"/>
              </a:rPr>
              <a:t>l’addiction?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fr-CH" sz="2800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 marL="0" indent="0">
              <a:spcBef>
                <a:spcPts val="0"/>
              </a:spcBef>
              <a:buFont typeface="Wingdings"/>
              <a:buChar char="Ø"/>
              <a:defRPr/>
            </a:pPr>
            <a:r>
              <a:rPr lang="fr-CH" sz="2800" i="1" dirty="0" smtClean="0">
                <a:solidFill>
                  <a:srgbClr val="0070C0"/>
                </a:solidFill>
                <a:latin typeface="Palatino Linotype" pitchFamily="18" charset="0"/>
              </a:rPr>
              <a:t>Peut-on </a:t>
            </a:r>
            <a:r>
              <a:rPr lang="fr-CH" sz="2800" i="1" dirty="0">
                <a:solidFill>
                  <a:srgbClr val="0070C0"/>
                </a:solidFill>
                <a:latin typeface="Palatino Linotype" pitchFamily="18" charset="0"/>
              </a:rPr>
              <a:t>tous devenir </a:t>
            </a:r>
            <a:r>
              <a:rPr lang="fr-CH" sz="2800" i="1" dirty="0" err="1" smtClean="0">
                <a:solidFill>
                  <a:srgbClr val="0070C0"/>
                </a:solidFill>
                <a:latin typeface="Palatino Linotype" pitchFamily="18" charset="0"/>
              </a:rPr>
              <a:t>addict</a:t>
            </a:r>
            <a:r>
              <a:rPr lang="fr-CH" sz="2800" i="1" dirty="0" smtClean="0">
                <a:solidFill>
                  <a:srgbClr val="0070C0"/>
                </a:solidFill>
                <a:latin typeface="Palatino Linotype" pitchFamily="18" charset="0"/>
              </a:rPr>
              <a:t>?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fr-CH" sz="2800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 marL="0" indent="0">
              <a:spcBef>
                <a:spcPts val="0"/>
              </a:spcBef>
              <a:buFont typeface="Wingdings"/>
              <a:buChar char="Ø"/>
              <a:defRPr/>
            </a:pPr>
            <a:r>
              <a:rPr lang="fr-CH" sz="2800" i="1" dirty="0" smtClean="0">
                <a:solidFill>
                  <a:srgbClr val="0070C0"/>
                </a:solidFill>
                <a:latin typeface="Palatino Linotype" pitchFamily="18" charset="0"/>
              </a:rPr>
              <a:t>La </a:t>
            </a:r>
            <a:r>
              <a:rPr lang="fr-CH" sz="2800" i="1" dirty="0">
                <a:solidFill>
                  <a:srgbClr val="0070C0"/>
                </a:solidFill>
                <a:latin typeface="Palatino Linotype" pitchFamily="18" charset="0"/>
              </a:rPr>
              <a:t>Toxicomanie n’est-elle pas le fruit de la rencontre entre une personne, un produit et un moment socioculturel?</a:t>
            </a:r>
          </a:p>
          <a:p>
            <a:pPr>
              <a:buNone/>
            </a:pPr>
            <a:endParaRPr lang="fr-CH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De l’Abstinence à la dépendance…</a:t>
            </a:r>
            <a:endParaRPr lang="fr-CH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fr-CH" b="1" i="1" u="sng" dirty="0" smtClean="0">
                <a:solidFill>
                  <a:srgbClr val="0070C0"/>
                </a:solidFill>
                <a:latin typeface="Palatino Linotype" pitchFamily="18" charset="0"/>
              </a:rPr>
              <a:t>Dépendance</a:t>
            </a:r>
            <a:endParaRPr lang="fr-CH" b="1" i="1" u="sng" dirty="0">
              <a:solidFill>
                <a:srgbClr val="0070C0"/>
              </a:solidFill>
              <a:latin typeface="Palatino Linotype" pitchFamily="18" charset="0"/>
            </a:endParaRPr>
          </a:p>
          <a:p>
            <a:pPr algn="ctr"/>
            <a:endParaRPr lang="fr-CH" sz="3600" b="1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 algn="ctr"/>
            <a:endParaRPr lang="fr-CH" sz="3600" b="1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 algn="ctr">
              <a:buNone/>
            </a:pP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Abus</a:t>
            </a:r>
          </a:p>
          <a:p>
            <a:pPr algn="ctr">
              <a:buNone/>
            </a:pPr>
            <a:r>
              <a:rPr lang="fr-CH" sz="1800" b="1" i="1" dirty="0" smtClean="0">
                <a:solidFill>
                  <a:srgbClr val="0070C0"/>
                </a:solidFill>
                <a:latin typeface="Palatino Linotype" pitchFamily="18" charset="0"/>
              </a:rPr>
              <a:t>(Consommation </a:t>
            </a:r>
            <a:r>
              <a:rPr lang="fr-CH" sz="1800" b="1" i="1" dirty="0">
                <a:solidFill>
                  <a:srgbClr val="0070C0"/>
                </a:solidFill>
                <a:latin typeface="Palatino Linotype" pitchFamily="18" charset="0"/>
              </a:rPr>
              <a:t>nocive pour la santé)</a:t>
            </a:r>
          </a:p>
          <a:p>
            <a:pPr algn="ctr"/>
            <a:endParaRPr lang="fr-CH" sz="3600" b="1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 algn="ctr"/>
            <a:endParaRPr lang="fr-CH" sz="3600" b="1" dirty="0">
              <a:solidFill>
                <a:srgbClr val="0070C0"/>
              </a:solidFill>
              <a:latin typeface="Palatino Linotype" pitchFamily="18" charset="0"/>
            </a:endParaRPr>
          </a:p>
          <a:p>
            <a:pPr algn="ctr">
              <a:buNone/>
            </a:pPr>
            <a:r>
              <a:rPr lang="fr-CH" b="1" dirty="0">
                <a:solidFill>
                  <a:srgbClr val="0070C0"/>
                </a:solidFill>
                <a:latin typeface="Palatino Linotype" pitchFamily="18" charset="0"/>
              </a:rPr>
              <a:t>Occasionnels </a:t>
            </a:r>
            <a:endParaRPr lang="fr-CH" b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 algn="ctr">
              <a:buNone/>
            </a:pPr>
            <a:r>
              <a:rPr lang="fr-CH" sz="1800" b="1" i="0" dirty="0" smtClean="0">
                <a:solidFill>
                  <a:srgbClr val="0070C0"/>
                </a:solidFill>
                <a:latin typeface="Palatino Linotype" pitchFamily="18" charset="0"/>
              </a:rPr>
              <a:t>( problème potentiel )</a:t>
            </a:r>
            <a:endParaRPr lang="fr-CH" sz="1800" b="1" dirty="0">
              <a:solidFill>
                <a:srgbClr val="0070C0"/>
              </a:solidFill>
              <a:latin typeface="Palatino Linotype" pitchFamily="18" charset="0"/>
            </a:endParaRPr>
          </a:p>
          <a:p>
            <a:pPr algn="ctr">
              <a:buNone/>
            </a:pPr>
            <a:endParaRPr lang="fr-CH" sz="3600" b="1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 algn="ctr"/>
            <a:endParaRPr lang="fr-CH" b="1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fr-CH" b="1" dirty="0">
                <a:solidFill>
                  <a:srgbClr val="0070C0"/>
                </a:solidFill>
                <a:latin typeface="Palatino Linotype" pitchFamily="18" charset="0"/>
              </a:rPr>
              <a:t>L’usage simple </a:t>
            </a:r>
            <a:endParaRPr lang="fr-CH" b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fr-CH" sz="1800" b="1" dirty="0" smtClean="0">
                <a:solidFill>
                  <a:srgbClr val="0070C0"/>
                </a:solidFill>
                <a:latin typeface="Palatino Linotype" pitchFamily="18" charset="0"/>
              </a:rPr>
              <a:t>(</a:t>
            </a:r>
            <a:r>
              <a:rPr lang="fr-CH" sz="1800" b="1" dirty="0">
                <a:solidFill>
                  <a:srgbClr val="0070C0"/>
                </a:solidFill>
                <a:latin typeface="Palatino Linotype" pitchFamily="18" charset="0"/>
              </a:rPr>
              <a:t>consommation récréative )</a:t>
            </a:r>
          </a:p>
          <a:p>
            <a:pPr algn="ctr"/>
            <a:endParaRPr lang="fr-CH" sz="3600" b="1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 algn="ctr"/>
            <a:endParaRPr lang="fr-CH" sz="3600" b="1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 algn="ctr"/>
            <a:endParaRPr lang="fr-CH" sz="3600" b="1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fr-CH" b="1" i="1" u="sng" dirty="0">
                <a:solidFill>
                  <a:srgbClr val="0070C0"/>
                </a:solidFill>
                <a:latin typeface="Palatino Linotype" pitchFamily="18" charset="0"/>
              </a:rPr>
              <a:t>Abstinence</a:t>
            </a:r>
          </a:p>
          <a:p>
            <a:pPr>
              <a:buNone/>
            </a:pPr>
            <a:endParaRPr lang="fr-CH" dirty="0"/>
          </a:p>
        </p:txBody>
      </p:sp>
      <p:sp>
        <p:nvSpPr>
          <p:cNvPr id="4" name="Flèche vers le haut 3"/>
          <p:cNvSpPr/>
          <p:nvPr/>
        </p:nvSpPr>
        <p:spPr>
          <a:xfrm>
            <a:off x="4355976" y="4941168"/>
            <a:ext cx="360040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Flèche vers le haut 4"/>
          <p:cNvSpPr/>
          <p:nvPr/>
        </p:nvSpPr>
        <p:spPr>
          <a:xfrm>
            <a:off x="4355976" y="3933056"/>
            <a:ext cx="288032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Flèche vers le haut 5"/>
          <p:cNvSpPr/>
          <p:nvPr/>
        </p:nvSpPr>
        <p:spPr>
          <a:xfrm>
            <a:off x="4355976" y="2924944"/>
            <a:ext cx="288032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7" name="Flèche vers le haut 6"/>
          <p:cNvSpPr/>
          <p:nvPr/>
        </p:nvSpPr>
        <p:spPr>
          <a:xfrm>
            <a:off x="4355976" y="1844824"/>
            <a:ext cx="288032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Diagnostic </a:t>
            </a:r>
            <a:b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fr-CH" sz="1300" i="1" u="sng" dirty="0" smtClean="0">
                <a:solidFill>
                  <a:srgbClr val="0070C0"/>
                </a:solidFill>
                <a:latin typeface="Palatino Linotype" pitchFamily="18" charset="0"/>
              </a:rPr>
              <a:t>Selon la CIM 10</a:t>
            </a:r>
            <a:endParaRPr lang="fr-CH" sz="1300" u="sng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435280" cy="41373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CH" sz="1800" b="0" i="1" dirty="0" smtClean="0">
                <a:solidFill>
                  <a:srgbClr val="0070C0"/>
                </a:solidFill>
                <a:latin typeface="Palatino Linotype" pitchFamily="18" charset="0"/>
              </a:rPr>
              <a:t>Au moins 3 des manifestations suivantes (en même temps au cours de la dernière année):</a:t>
            </a:r>
          </a:p>
          <a:p>
            <a:pPr marL="285750" indent="-285750">
              <a:buFont typeface="Wingdings"/>
              <a:buChar char="Ø"/>
            </a:pPr>
            <a:r>
              <a:rPr lang="fr-CH" sz="20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Désir compulsif puissant</a:t>
            </a:r>
          </a:p>
          <a:p>
            <a:pPr marL="285750" indent="-285750">
              <a:buFont typeface="Wingdings"/>
              <a:buChar char="Ø"/>
            </a:pPr>
            <a:r>
              <a:rPr lang="fr-CH" sz="20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Difficultés à contrôler l’utilisation</a:t>
            </a:r>
          </a:p>
          <a:p>
            <a:pPr marL="285750" indent="-285750">
              <a:buFont typeface="Wingdings"/>
              <a:buChar char="Ø"/>
            </a:pPr>
            <a:r>
              <a:rPr lang="fr-CH" sz="20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Apparition de symptômes de sevrage à l’arrêt</a:t>
            </a:r>
          </a:p>
          <a:p>
            <a:pPr marL="285750" indent="-285750">
              <a:buFont typeface="Wingdings"/>
              <a:buChar char="Ø"/>
            </a:pPr>
            <a:r>
              <a:rPr lang="fr-CH" sz="20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Tolérance </a:t>
            </a:r>
          </a:p>
          <a:p>
            <a:pPr marL="285750" indent="-285750">
              <a:buFont typeface="Wingdings"/>
              <a:buChar char="Ø"/>
            </a:pPr>
            <a:r>
              <a:rPr lang="fr-CH" sz="20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Abandon d’autres sources de plaisir et d’intérêts au profit de l’utilisation de la substance…</a:t>
            </a:r>
          </a:p>
          <a:p>
            <a:pPr marL="285750" indent="-285750">
              <a:buFont typeface="Wingdings"/>
              <a:buChar char="Ø"/>
            </a:pPr>
            <a:r>
              <a:rPr lang="fr-CH" sz="20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Poursuite de la consommation de la substance malgré la survenue de conséquences nocive…</a:t>
            </a:r>
          </a:p>
          <a:p>
            <a:pPr>
              <a:buNone/>
            </a:pPr>
            <a:endParaRPr lang="fr-CH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fr-CH" sz="6000" b="1" i="1" dirty="0" smtClean="0">
                <a:solidFill>
                  <a:srgbClr val="0070C0"/>
                </a:solidFill>
                <a:latin typeface="Palatino Linotype" pitchFamily="18" charset="0"/>
              </a:rPr>
              <a:t>Dépendance</a:t>
            </a: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/>
            </a:r>
            <a:b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fr-CH" sz="2700" i="1" u="sng" dirty="0" smtClean="0">
                <a:solidFill>
                  <a:srgbClr val="0070C0"/>
                </a:solidFill>
                <a:latin typeface="Palatino Linotype" pitchFamily="18" charset="0"/>
              </a:rPr>
              <a:t>C</a:t>
            </a:r>
            <a:r>
              <a:rPr lang="fr-CH" sz="2700" b="0" i="1" u="sng" dirty="0" smtClean="0">
                <a:solidFill>
                  <a:srgbClr val="0070C0"/>
                </a:solidFill>
                <a:latin typeface="Palatino Linotype" pitchFamily="18" charset="0"/>
              </a:rPr>
              <a:t>aractère essentiel</a:t>
            </a:r>
            <a:endParaRPr lang="fr-CH" sz="2700" b="1" u="sng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92897"/>
            <a:ext cx="8229600" cy="2232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CH" sz="2000" i="1" dirty="0" smtClean="0">
                <a:solidFill>
                  <a:srgbClr val="0070C0"/>
                </a:solidFill>
                <a:latin typeface="Palatino Linotype" pitchFamily="18" charset="0"/>
              </a:rPr>
              <a:t>D</a:t>
            </a:r>
            <a:r>
              <a:rPr lang="fr-CH" sz="20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ésir,</a:t>
            </a:r>
            <a:r>
              <a:rPr lang="fr-CH" sz="2000" b="0" i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fr-CH" sz="20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souvent puissant, parfois compulsif, de consommer une substance (Alcool, Tabac</a:t>
            </a:r>
            <a:r>
              <a:rPr lang="fr-CH" sz="20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…)</a:t>
            </a:r>
          </a:p>
          <a:p>
            <a:pPr>
              <a:buNone/>
            </a:pPr>
            <a:endParaRPr lang="fr-CH" sz="2000" b="0" i="1" baseline="0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None/>
            </a:pPr>
            <a:r>
              <a:rPr lang="fr-CH" sz="12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Rem: La</a:t>
            </a:r>
            <a:r>
              <a:rPr lang="fr-CH" sz="1200" b="0" i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fr-CH" sz="1200" b="0" i="1" dirty="0" smtClean="0">
                <a:solidFill>
                  <a:srgbClr val="0070C0"/>
                </a:solidFill>
                <a:latin typeface="Palatino Linotype" pitchFamily="18" charset="0"/>
              </a:rPr>
              <a:t>personne</a:t>
            </a:r>
            <a:r>
              <a:rPr lang="fr-CH" sz="1200" b="0" i="1" baseline="0" dirty="0" smtClean="0">
                <a:solidFill>
                  <a:srgbClr val="0070C0"/>
                </a:solidFill>
                <a:latin typeface="Palatino Linotype" pitchFamily="18" charset="0"/>
              </a:rPr>
              <a:t> prend habituellement conscience de la présence d’un désir compulsif quand elle essaie d’interrompre la consommation de la substance ou de contrôler son utilisation.</a:t>
            </a:r>
          </a:p>
          <a:p>
            <a:pPr>
              <a:buNone/>
            </a:pPr>
            <a:endParaRPr lang="fr-CH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RISQUES ADDICTIFS</a:t>
            </a:r>
            <a:endParaRPr lang="fr-C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63688" y="2204864"/>
            <a:ext cx="56886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Tabac</a:t>
            </a: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, héroïne, cocaïne ~ 50-60 %</a:t>
            </a:r>
          </a:p>
          <a:p>
            <a:pPr>
              <a:defRPr/>
            </a:pPr>
            <a:endParaRPr lang="fr-CH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defRPr/>
            </a:pP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Alcool, cannabis, amphétamine ~10%</a:t>
            </a:r>
            <a:endParaRPr lang="fr-FR" i="1" dirty="0" smtClean="0">
              <a:solidFill>
                <a:srgbClr val="0070C0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sz="5400" b="1" i="1" dirty="0" smtClean="0">
                <a:solidFill>
                  <a:srgbClr val="0070C0"/>
                </a:solidFill>
                <a:latin typeface="Palatino Linotype" pitchFamily="18" charset="0"/>
              </a:rPr>
              <a:t>ADDICTION</a:t>
            </a:r>
            <a:r>
              <a:rPr lang="fr-CH" sz="5400" i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/>
            </a:r>
            <a:b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fr-CH" sz="2200" i="1" u="sng" dirty="0" smtClean="0">
                <a:solidFill>
                  <a:srgbClr val="0070C0"/>
                </a:solidFill>
                <a:latin typeface="Palatino Linotype" pitchFamily="18" charset="0"/>
              </a:rPr>
              <a:t>une affection à causes multiples</a:t>
            </a:r>
            <a:endParaRPr lang="fr-CH" sz="2200" u="sng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pPr>
              <a:buFont typeface="Wingdings"/>
              <a:buChar char="Ø"/>
              <a:defRPr/>
            </a:pP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Facteurs biologiques: 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N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eurotransmetteurs 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&gt;&gt;&gt;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facteurs 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protecteurs ou 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facteurs </a:t>
            </a:r>
            <a:r>
              <a:rPr lang="fr-CH" sz="1900" i="1" dirty="0">
                <a:solidFill>
                  <a:srgbClr val="0070C0"/>
                </a:solidFill>
                <a:latin typeface="Palatino Linotype" pitchFamily="18" charset="0"/>
              </a:rPr>
              <a:t>de 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prédisposition </a:t>
            </a:r>
            <a:endParaRPr lang="fr-CH" sz="1900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defRPr/>
            </a:pPr>
            <a:endParaRPr lang="fr-CH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Facteurs psychologiques</a:t>
            </a:r>
            <a:r>
              <a:rPr lang="fr-CH" sz="1900" b="1" i="1" dirty="0">
                <a:solidFill>
                  <a:srgbClr val="0070C0"/>
                </a:solidFill>
                <a:latin typeface="Palatino Linotype" pitchFamily="18" charset="0"/>
              </a:rPr>
              <a:t>:</a:t>
            </a:r>
            <a:r>
              <a:rPr lang="fr-CH" sz="1900" b="1" i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fr-CH" sz="1900" i="1" dirty="0">
                <a:solidFill>
                  <a:srgbClr val="0070C0"/>
                </a:solidFill>
                <a:latin typeface="Palatino Linotype" pitchFamily="18" charset="0"/>
              </a:rPr>
              <a:t>H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istoire de vie, développement </a:t>
            </a:r>
            <a:r>
              <a:rPr lang="fr-CH" sz="1900" i="1" dirty="0">
                <a:solidFill>
                  <a:srgbClr val="0070C0"/>
                </a:solidFill>
                <a:latin typeface="Palatino Linotype" pitchFamily="18" charset="0"/>
              </a:rPr>
              <a:t>psychoaffectif, 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personnalité…</a:t>
            </a:r>
            <a:endParaRPr lang="fr-CH" sz="1900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defRPr/>
            </a:pPr>
            <a:endParaRPr lang="fr-CH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Facteurs sociaux-culturels</a:t>
            </a:r>
            <a:r>
              <a:rPr lang="fr-CH" i="1" dirty="0" smtClean="0">
                <a:solidFill>
                  <a:srgbClr val="0070C0"/>
                </a:solidFill>
                <a:latin typeface="Palatino Linotype" pitchFamily="18" charset="0"/>
              </a:rPr>
              <a:t>: </a:t>
            </a:r>
            <a:r>
              <a:rPr lang="fr-CH" sz="1800" i="1" dirty="0" smtClean="0">
                <a:solidFill>
                  <a:srgbClr val="0070C0"/>
                </a:solidFill>
                <a:latin typeface="Palatino Linotype" pitchFamily="18" charset="0"/>
              </a:rPr>
              <a:t>Environ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nement </a:t>
            </a:r>
            <a:r>
              <a:rPr lang="fr-CH" sz="1900" i="1" dirty="0">
                <a:solidFill>
                  <a:srgbClr val="0070C0"/>
                </a:solidFill>
                <a:latin typeface="Palatino Linotype" pitchFamily="18" charset="0"/>
              </a:rPr>
              <a:t>social, </a:t>
            </a:r>
            <a:r>
              <a:rPr lang="fr-CH" sz="1900" i="1" dirty="0" err="1" smtClean="0">
                <a:solidFill>
                  <a:srgbClr val="0070C0"/>
                </a:solidFill>
                <a:latin typeface="Palatino Linotype" pitchFamily="18" charset="0"/>
              </a:rPr>
              <a:t>familail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, professionnel</a:t>
            </a:r>
            <a:r>
              <a:rPr lang="fr-CH" sz="1900" i="1" dirty="0">
                <a:solidFill>
                  <a:srgbClr val="0070C0"/>
                </a:solidFill>
                <a:latin typeface="Palatino Linotype" pitchFamily="18" charset="0"/>
              </a:rPr>
              <a:t>, </a:t>
            </a:r>
            <a:r>
              <a:rPr lang="fr-CH" sz="1900" i="1" dirty="0" smtClean="0">
                <a:solidFill>
                  <a:srgbClr val="0070C0"/>
                </a:solidFill>
                <a:latin typeface="Palatino Linotype" pitchFamily="18" charset="0"/>
              </a:rPr>
              <a:t>culturel …</a:t>
            </a:r>
          </a:p>
          <a:p>
            <a:pPr>
              <a:buNone/>
              <a:defRPr/>
            </a:pPr>
            <a:endParaRPr lang="fr-CH" sz="1900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b="1" i="1" dirty="0">
                <a:solidFill>
                  <a:srgbClr val="0070C0"/>
                </a:solidFill>
                <a:latin typeface="Palatino Linotype" pitchFamily="18" charset="0"/>
              </a:rPr>
              <a:t>C</a:t>
            </a:r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omorbidités </a:t>
            </a:r>
            <a:r>
              <a:rPr lang="fr-CH" b="1" i="1" dirty="0">
                <a:solidFill>
                  <a:srgbClr val="0070C0"/>
                </a:solidFill>
                <a:latin typeface="Palatino Linotype" pitchFamily="18" charset="0"/>
              </a:rPr>
              <a:t>psychiatriques</a:t>
            </a:r>
          </a:p>
          <a:p>
            <a:pPr>
              <a:buNone/>
            </a:pPr>
            <a:endParaRPr lang="fr-CH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i="1" dirty="0" smtClean="0">
                <a:latin typeface="Palatino Linotype" pitchFamily="18" charset="0"/>
              </a:rPr>
              <a:t>système de la récompense</a:t>
            </a:r>
            <a:endParaRPr lang="fr-CH" dirty="0"/>
          </a:p>
        </p:txBody>
      </p:sp>
      <p:pic>
        <p:nvPicPr>
          <p:cNvPr id="4" name="Picture 2" descr="http://lancien.cowblog.fr/images/Cerveau1/addictionalcoo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40568" y="2204864"/>
            <a:ext cx="9865096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i="1" dirty="0" smtClean="0">
                <a:solidFill>
                  <a:srgbClr val="0070C0"/>
                </a:solidFill>
                <a:latin typeface="Palatino Linotype" pitchFamily="18" charset="0"/>
              </a:rPr>
              <a:t>Comorbidités psychiatriques</a:t>
            </a:r>
            <a:endParaRPr lang="fr-CH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/>
              <a:buChar char="Ø"/>
              <a:defRPr/>
            </a:pPr>
            <a:r>
              <a:rPr lang="fr-CH" sz="3000" i="1" dirty="0" smtClean="0">
                <a:solidFill>
                  <a:srgbClr val="0070C0"/>
                </a:solidFill>
                <a:latin typeface="Palatino Linotype" pitchFamily="18" charset="0"/>
              </a:rPr>
              <a:t>Troubles anxieux</a:t>
            </a:r>
          </a:p>
          <a:p>
            <a:pPr>
              <a:buFont typeface="Wingdings"/>
              <a:buChar char="Ø"/>
              <a:defRPr/>
            </a:pPr>
            <a:r>
              <a:rPr lang="fr-CH" sz="3000" i="1" dirty="0" smtClean="0">
                <a:solidFill>
                  <a:srgbClr val="0070C0"/>
                </a:solidFill>
                <a:latin typeface="Palatino Linotype" pitchFamily="18" charset="0"/>
              </a:rPr>
              <a:t>Dépression </a:t>
            </a:r>
            <a:endParaRPr lang="fr-CH" sz="3000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sz="3000" i="1" dirty="0" smtClean="0">
                <a:solidFill>
                  <a:srgbClr val="0070C0"/>
                </a:solidFill>
                <a:latin typeface="Palatino Linotype" pitchFamily="18" charset="0"/>
              </a:rPr>
              <a:t>T</a:t>
            </a:r>
            <a:r>
              <a:rPr lang="fr-CH" sz="3000" i="1" dirty="0" smtClean="0">
                <a:solidFill>
                  <a:srgbClr val="0070C0"/>
                </a:solidFill>
                <a:latin typeface="Palatino Linotype" pitchFamily="18" charset="0"/>
              </a:rPr>
              <a:t>rouble bipolaire, Schizophrénie</a:t>
            </a:r>
            <a:endParaRPr lang="fr-CH" sz="3000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sz="3000" i="1" dirty="0" smtClean="0">
                <a:solidFill>
                  <a:srgbClr val="0070C0"/>
                </a:solidFill>
                <a:latin typeface="Palatino Linotype" pitchFamily="18" charset="0"/>
              </a:rPr>
              <a:t>Troubles alimentaires</a:t>
            </a:r>
          </a:p>
          <a:p>
            <a:pPr>
              <a:buFont typeface="Wingdings"/>
              <a:buChar char="Ø"/>
              <a:defRPr/>
            </a:pPr>
            <a:r>
              <a:rPr lang="fr-CH" sz="3000" i="1" dirty="0" smtClean="0">
                <a:solidFill>
                  <a:srgbClr val="0070C0"/>
                </a:solidFill>
                <a:latin typeface="Palatino Linotype" pitchFamily="18" charset="0"/>
              </a:rPr>
              <a:t>Stress post-traumatique</a:t>
            </a:r>
          </a:p>
          <a:p>
            <a:pPr>
              <a:buNone/>
              <a:defRPr/>
            </a:pPr>
            <a:endParaRPr lang="fr-CH" sz="3000" i="1" dirty="0" smtClean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Font typeface="Wingdings"/>
              <a:buChar char="Ø"/>
              <a:defRPr/>
            </a:pPr>
            <a:r>
              <a:rPr lang="fr-CH" sz="3000" b="1" i="1" dirty="0" smtClean="0">
                <a:solidFill>
                  <a:srgbClr val="0070C0"/>
                </a:solidFill>
                <a:latin typeface="Palatino Linotype" pitchFamily="18" charset="0"/>
              </a:rPr>
              <a:t>Troubles </a:t>
            </a:r>
            <a:r>
              <a:rPr lang="fr-CH" sz="3000" b="1" i="1" dirty="0">
                <a:solidFill>
                  <a:srgbClr val="0070C0"/>
                </a:solidFill>
                <a:latin typeface="Palatino Linotype" pitchFamily="18" charset="0"/>
              </a:rPr>
              <a:t>de la personnalité (65 – 90%)</a:t>
            </a:r>
            <a:endParaRPr lang="fr-CH" sz="3000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None/>
              <a:defRPr/>
            </a:pPr>
            <a:r>
              <a:rPr lang="fr-CH" sz="3000" i="1" dirty="0">
                <a:solidFill>
                  <a:srgbClr val="0070C0"/>
                </a:solidFill>
                <a:latin typeface="Palatino Linotype" pitchFamily="18" charset="0"/>
              </a:rPr>
              <a:t>Personnalité état-limite / émotionnellement labile</a:t>
            </a:r>
          </a:p>
          <a:p>
            <a:pPr>
              <a:buNone/>
              <a:defRPr/>
            </a:pPr>
            <a:r>
              <a:rPr lang="fr-CH" sz="3000" i="1" dirty="0">
                <a:solidFill>
                  <a:srgbClr val="0070C0"/>
                </a:solidFill>
                <a:latin typeface="Palatino Linotype" pitchFamily="18" charset="0"/>
              </a:rPr>
              <a:t>Personnalité </a:t>
            </a:r>
            <a:r>
              <a:rPr lang="fr-CH" sz="3000" i="1" dirty="0" smtClean="0">
                <a:solidFill>
                  <a:srgbClr val="0070C0"/>
                </a:solidFill>
                <a:latin typeface="Palatino Linotype" pitchFamily="18" charset="0"/>
              </a:rPr>
              <a:t>antisociale…</a:t>
            </a:r>
            <a:endParaRPr lang="fr-FR" sz="3000" i="1" dirty="0">
              <a:solidFill>
                <a:srgbClr val="0070C0"/>
              </a:solidFill>
              <a:latin typeface="Palatino Linotype" pitchFamily="18" charset="0"/>
            </a:endParaRPr>
          </a:p>
          <a:p>
            <a:pPr>
              <a:buNone/>
            </a:pPr>
            <a:endParaRPr lang="fr-CH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407</Words>
  <Application>Microsoft Office PowerPoint</Application>
  <PresentationFormat>Affichage à l'écran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Extrait Toxicodépendances/Journée ASAD Définitions, terminologie, causes et conséquences    </vt:lpstr>
      <vt:lpstr>ADDICTION </vt:lpstr>
      <vt:lpstr>De l’Abstinence à la dépendance…</vt:lpstr>
      <vt:lpstr>Diagnostic  Selon la CIM 10</vt:lpstr>
      <vt:lpstr>Dépendance  Caractère essentiel</vt:lpstr>
      <vt:lpstr>RISQUES ADDICTIFS</vt:lpstr>
      <vt:lpstr>ADDICTION  une affection à causes multiples</vt:lpstr>
      <vt:lpstr>système de la récompense</vt:lpstr>
      <vt:lpstr>Comorbidités psychiatriques</vt:lpstr>
      <vt:lpstr>Comorbidités somatiques</vt:lpstr>
      <vt:lpstr>Conclusion</vt:lpstr>
      <vt:lpstr>références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1ère Extrait Toxicodépendances/Journée ASAD</dc:title>
  <dc:creator>Baraka</dc:creator>
  <cp:lastModifiedBy>Baraka</cp:lastModifiedBy>
  <cp:revision>24</cp:revision>
  <dcterms:created xsi:type="dcterms:W3CDTF">2017-03-04T11:18:56Z</dcterms:created>
  <dcterms:modified xsi:type="dcterms:W3CDTF">2017-03-05T12:18:30Z</dcterms:modified>
</cp:coreProperties>
</file>