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A878-F54A-401F-B43A-DD4DD496FED9}" type="datetimeFigureOut">
              <a:rPr lang="fr-CH" smtClean="0"/>
              <a:pPr/>
              <a:t>05.03.2017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B5-5218-4D36-BFDA-64D83EF9482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A878-F54A-401F-B43A-DD4DD496FED9}" type="datetimeFigureOut">
              <a:rPr lang="fr-CH" smtClean="0"/>
              <a:pPr/>
              <a:t>05.03.2017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B5-5218-4D36-BFDA-64D83EF9482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A878-F54A-401F-B43A-DD4DD496FED9}" type="datetimeFigureOut">
              <a:rPr lang="fr-CH" smtClean="0"/>
              <a:pPr/>
              <a:t>05.03.2017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B5-5218-4D36-BFDA-64D83EF9482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CH" noProof="0" smtClean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71406" y="6572272"/>
            <a:ext cx="42862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500" dirty="0" smtClean="0"/>
              <a:t>MO-214</a:t>
            </a:r>
            <a:endParaRPr lang="fr-CH" sz="5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A878-F54A-401F-B43A-DD4DD496FED9}" type="datetimeFigureOut">
              <a:rPr lang="fr-CH" smtClean="0"/>
              <a:pPr/>
              <a:t>05.03.2017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B5-5218-4D36-BFDA-64D83EF9482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A878-F54A-401F-B43A-DD4DD496FED9}" type="datetimeFigureOut">
              <a:rPr lang="fr-CH" smtClean="0"/>
              <a:pPr/>
              <a:t>05.03.2017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B5-5218-4D36-BFDA-64D83EF9482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A878-F54A-401F-B43A-DD4DD496FED9}" type="datetimeFigureOut">
              <a:rPr lang="fr-CH" smtClean="0"/>
              <a:pPr/>
              <a:t>05.03.2017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B5-5218-4D36-BFDA-64D83EF9482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A878-F54A-401F-B43A-DD4DD496FED9}" type="datetimeFigureOut">
              <a:rPr lang="fr-CH" smtClean="0"/>
              <a:pPr/>
              <a:t>05.03.2017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B5-5218-4D36-BFDA-64D83EF9482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A878-F54A-401F-B43A-DD4DD496FED9}" type="datetimeFigureOut">
              <a:rPr lang="fr-CH" smtClean="0"/>
              <a:pPr/>
              <a:t>05.03.2017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B5-5218-4D36-BFDA-64D83EF9482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A878-F54A-401F-B43A-DD4DD496FED9}" type="datetimeFigureOut">
              <a:rPr lang="fr-CH" smtClean="0"/>
              <a:pPr/>
              <a:t>05.03.2017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B5-5218-4D36-BFDA-64D83EF9482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A878-F54A-401F-B43A-DD4DD496FED9}" type="datetimeFigureOut">
              <a:rPr lang="fr-CH" smtClean="0"/>
              <a:pPr/>
              <a:t>05.03.2017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B5-5218-4D36-BFDA-64D83EF9482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A878-F54A-401F-B43A-DD4DD496FED9}" type="datetimeFigureOut">
              <a:rPr lang="fr-CH" smtClean="0"/>
              <a:pPr/>
              <a:t>05.03.2017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AEB5-5218-4D36-BFDA-64D83EF9482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AA878-F54A-401F-B43A-DD4DD496FED9}" type="datetimeFigureOut">
              <a:rPr lang="fr-CH" smtClean="0"/>
              <a:pPr/>
              <a:t>05.03.2017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5AEB5-5218-4D36-BFDA-64D83EF9482F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sam.ch/SSAM/fr" TargetMode="External"/><Relationship Id="rId3" Type="http://schemas.openxmlformats.org/officeDocument/2006/relationships/hyperlink" Target="https://serval.unil.ch/resource/serval:BIB_0A04231451A2.P001/REF" TargetMode="External"/><Relationship Id="rId7" Type="http://schemas.openxmlformats.org/officeDocument/2006/relationships/hyperlink" Target="http://www.revmed.ch/rms/2015/RMS-N-456-457/Addictions" TargetMode="External"/><Relationship Id="rId2" Type="http://schemas.openxmlformats.org/officeDocument/2006/relationships/hyperlink" Target="http://www.revmed.ch/rms/2013/RMS-383/La-prophylaxie-postexposition-dans-tous-ses-eta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g.admin.ch/themen/drogen/00039/04355/10157/index.html?lang=fr" TargetMode="External"/><Relationship Id="rId5" Type="http://schemas.openxmlformats.org/officeDocument/2006/relationships/hyperlink" Target="http://www.bag.admin.ch/themen/drogen/00042/index.html?lang=fr" TargetMode="External"/><Relationship Id="rId4" Type="http://schemas.openxmlformats.org/officeDocument/2006/relationships/hyperlink" Target="http://www.bullmed.ch/forum/medecine-de-laddiction.html" TargetMode="External"/><Relationship Id="rId9" Type="http://schemas.openxmlformats.org/officeDocument/2006/relationships/hyperlink" Target="http://files.chuv.ch/internet-docs/pha/medicaments/liste_qt_11_2010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gif"/><Relationship Id="rId3" Type="http://schemas.openxmlformats.org/officeDocument/2006/relationships/image" Target="../media/image21.jpeg"/><Relationship Id="rId21" Type="http://schemas.openxmlformats.org/officeDocument/2006/relationships/image" Target="../media/image39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23" Type="http://schemas.openxmlformats.org/officeDocument/2006/relationships/image" Target="../media/image41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1.jpe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12" Type="http://schemas.openxmlformats.org/officeDocument/2006/relationships/image" Target="../media/image30.jpeg"/><Relationship Id="rId17" Type="http://schemas.openxmlformats.org/officeDocument/2006/relationships/image" Target="../media/image55.jpeg"/><Relationship Id="rId2" Type="http://schemas.openxmlformats.org/officeDocument/2006/relationships/image" Target="../media/image42.jpeg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3.jpeg"/><Relationship Id="rId10" Type="http://schemas.openxmlformats.org/officeDocument/2006/relationships/image" Target="../media/image49.jpeg"/><Relationship Id="rId4" Type="http://schemas.openxmlformats.org/officeDocument/2006/relationships/image" Target="../media/image29.jpeg"/><Relationship Id="rId9" Type="http://schemas.openxmlformats.org/officeDocument/2006/relationships/image" Target="../media/image48.jpeg"/><Relationship Id="rId1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728192"/>
          </a:xfrm>
        </p:spPr>
        <p:txBody>
          <a:bodyPr>
            <a:normAutofit fontScale="90000"/>
          </a:bodyPr>
          <a:lstStyle/>
          <a:p>
            <a:pPr marL="0" indent="0">
              <a:defRPr/>
            </a:pPr>
            <a:r>
              <a:rPr lang="fr-CH" sz="6000" b="1" dirty="0" smtClean="0">
                <a:solidFill>
                  <a:srgbClr val="0070C0"/>
                </a:solidFill>
                <a:latin typeface="Palatino Linotype" pitchFamily="18" charset="0"/>
              </a:rPr>
              <a:t>Extrait</a:t>
            </a:r>
            <a:r>
              <a:rPr lang="fr-CH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</a:t>
            </a:r>
            <a:r>
              <a:rPr lang="fr-CH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/>
            </a:r>
            <a:br>
              <a:rPr lang="fr-CH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de la 1</a:t>
            </a:r>
            <a:r>
              <a:rPr lang="fr-CH" sz="1800" baseline="30000" dirty="0" smtClean="0">
                <a:solidFill>
                  <a:srgbClr val="0070C0"/>
                </a:solidFill>
                <a:latin typeface="Palatino Linotype" pitchFamily="18" charset="0"/>
              </a:rPr>
              <a:t>ère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fr-CH" sz="1800" dirty="0">
                <a:solidFill>
                  <a:srgbClr val="0070C0"/>
                </a:solidFill>
                <a:latin typeface="Palatino Linotype" pitchFamily="18" charset="0"/>
              </a:rPr>
              <a:t>Rencontre Addiction  Jura – Jura 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bernois</a:t>
            </a:r>
            <a:b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fr-CH" sz="3100" b="1" u="sng" dirty="0" smtClean="0">
                <a:solidFill>
                  <a:srgbClr val="0070C0"/>
                </a:solidFill>
                <a:latin typeface="Palatino Linotype" pitchFamily="18" charset="0"/>
              </a:rPr>
              <a:t>Médecine des Addictions</a:t>
            </a:r>
            <a:br>
              <a:rPr lang="fr-CH" sz="3100" b="1" u="sng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(introduction de la Rencontre)</a:t>
            </a:r>
            <a:r>
              <a:rPr lang="fr-CH" sz="1800" i="1" dirty="0">
                <a:latin typeface="Palatino Linotype" pitchFamily="18" charset="0"/>
              </a:rPr>
              <a:t/>
            </a:r>
            <a:br>
              <a:rPr lang="fr-CH" sz="1800" i="1" dirty="0">
                <a:latin typeface="Palatino Linotype" pitchFamily="18" charset="0"/>
              </a:rPr>
            </a:br>
            <a:r>
              <a:rPr lang="fr-CH" sz="4000" i="1" dirty="0">
                <a:latin typeface="Palatino Linotype" pitchFamily="18" charset="0"/>
              </a:rPr>
              <a:t/>
            </a:r>
            <a:br>
              <a:rPr lang="fr-CH" sz="4000" i="1" dirty="0">
                <a:latin typeface="Palatino Linotype" pitchFamily="18" charset="0"/>
              </a:rPr>
            </a:b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400800" cy="792088"/>
          </a:xfrm>
        </p:spPr>
        <p:txBody>
          <a:bodyPr>
            <a:normAutofit/>
          </a:bodyPr>
          <a:lstStyle/>
          <a:p>
            <a:r>
              <a:rPr lang="fr-CH" sz="1800" b="1" dirty="0" smtClean="0">
                <a:solidFill>
                  <a:srgbClr val="0070C0"/>
                </a:solidFill>
                <a:latin typeface="Palatino Linotype" pitchFamily="18" charset="0"/>
                <a:ea typeface="Batang" pitchFamily="18" charset="-127"/>
              </a:rPr>
              <a:t>Hatem, BEN YAHIA</a:t>
            </a:r>
            <a:r>
              <a:rPr lang="fr-CH" sz="1800" b="1" dirty="0" smtClean="0">
                <a:solidFill>
                  <a:srgbClr val="0070C0"/>
                </a:solidFill>
                <a:latin typeface="Palatino Linotype" pitchFamily="18" charset="0"/>
              </a:rPr>
              <a:t/>
            </a:r>
            <a:br>
              <a:rPr lang="fr-CH" sz="1800" b="1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fr-CH" sz="1800" dirty="0" err="1" smtClean="0">
                <a:solidFill>
                  <a:srgbClr val="0070C0"/>
                </a:solidFill>
                <a:latin typeface="Palatino Linotype" pitchFamily="18" charset="0"/>
                <a:ea typeface="Batang" pitchFamily="18" charset="-127"/>
              </a:rPr>
              <a:t>Bellelay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  <a:ea typeface="Batang" pitchFamily="18" charset="-127"/>
              </a:rPr>
              <a:t>, 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Mardi 8 septembre 2015</a:t>
            </a:r>
            <a:endParaRPr lang="fr-CH" sz="1800" dirty="0">
              <a:solidFill>
                <a:srgbClr val="0070C0"/>
              </a:solidFill>
            </a:endParaRPr>
          </a:p>
        </p:txBody>
      </p:sp>
      <p:pic>
        <p:nvPicPr>
          <p:cNvPr id="4" name="Picture 7" descr="C:\Users\Baraka\Pictures\Les vacheries du fu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412776"/>
            <a:ext cx="1872208" cy="1296144"/>
          </a:xfrm>
          <a:prstGeom prst="rect">
            <a:avLst/>
          </a:prstGeom>
          <a:noFill/>
        </p:spPr>
      </p:pic>
      <p:pic>
        <p:nvPicPr>
          <p:cNvPr id="5" name="Picture 4" descr="C:\Users\Baraka\Pictures\residentiel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2160240" cy="1872208"/>
          </a:xfrm>
          <a:prstGeom prst="rect">
            <a:avLst/>
          </a:prstGeom>
          <a:noFill/>
        </p:spPr>
      </p:pic>
      <p:pic>
        <p:nvPicPr>
          <p:cNvPr id="6" name="Picture 2" descr="C:\Users\Baraka\Pictures\fondation contac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1728192" cy="1728192"/>
          </a:xfrm>
          <a:prstGeom prst="rect">
            <a:avLst/>
          </a:prstGeom>
          <a:noFill/>
        </p:spPr>
      </p:pic>
      <p:pic>
        <p:nvPicPr>
          <p:cNvPr id="7" name="Picture 5" descr="C:\Users\Baraka\Pictures\santé bernoise bien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293096"/>
            <a:ext cx="3744416" cy="936104"/>
          </a:xfrm>
          <a:prstGeom prst="rect">
            <a:avLst/>
          </a:prstGeom>
          <a:noFill/>
        </p:spPr>
      </p:pic>
      <p:pic>
        <p:nvPicPr>
          <p:cNvPr id="8" name="Picture 8" descr="C:\Users\Baraka\Pictures\croix-bleue_romande_logo_cbr_300dp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212976"/>
            <a:ext cx="3816424" cy="792088"/>
          </a:xfrm>
          <a:prstGeom prst="rect">
            <a:avLst/>
          </a:prstGeom>
          <a:noFill/>
        </p:spPr>
      </p:pic>
      <p:pic>
        <p:nvPicPr>
          <p:cNvPr id="9" name="Picture 3" descr="C:\Users\Baraka\Pictures\header_prin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1772816"/>
            <a:ext cx="4824536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rgbClr val="0070C0"/>
                </a:solidFill>
                <a:latin typeface="Papyrus" pitchFamily="66" charset="0"/>
              </a:rPr>
              <a:t>Ressources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464496"/>
          </a:xfrm>
        </p:spPr>
        <p:txBody>
          <a:bodyPr>
            <a:normAutofit fontScale="55000" lnSpcReduction="20000"/>
          </a:bodyPr>
          <a:lstStyle/>
          <a:p>
            <a:pPr>
              <a:buFont typeface="Wingdings"/>
              <a:buChar char="Ø"/>
            </a:pPr>
            <a:r>
              <a:rPr lang="fr-CH" b="0" dirty="0" smtClean="0">
                <a:solidFill>
                  <a:schemeClr val="tx1"/>
                </a:solidFill>
                <a:latin typeface="Papyrus" pitchFamily="66" charset="0"/>
              </a:rPr>
              <a:t>La prophylaxie </a:t>
            </a:r>
            <a:r>
              <a:rPr lang="fr-CH" b="0" dirty="0" err="1" smtClean="0">
                <a:solidFill>
                  <a:schemeClr val="tx1"/>
                </a:solidFill>
                <a:latin typeface="Papyrus" pitchFamily="66" charset="0"/>
              </a:rPr>
              <a:t>post-exposition</a:t>
            </a:r>
            <a:r>
              <a:rPr lang="fr-CH" b="0" dirty="0" smtClean="0">
                <a:solidFill>
                  <a:schemeClr val="tx1"/>
                </a:solidFill>
                <a:latin typeface="Papyrus" pitchFamily="66" charset="0"/>
              </a:rPr>
              <a:t> dans tous ses états</a:t>
            </a:r>
            <a:r>
              <a:rPr lang="fr-CH" b="0" baseline="0" dirty="0" smtClean="0">
                <a:solidFill>
                  <a:schemeClr val="tx1"/>
                </a:solidFill>
                <a:latin typeface="Papyrus" pitchFamily="66" charset="0"/>
              </a:rPr>
              <a:t> / </a:t>
            </a:r>
            <a:r>
              <a:rPr lang="fr-CH" b="0" dirty="0" smtClean="0">
                <a:solidFill>
                  <a:schemeClr val="tx1"/>
                </a:solidFill>
                <a:latin typeface="Papyrus" pitchFamily="66" charset="0"/>
              </a:rPr>
              <a:t>Revue médicale suisse </a:t>
            </a:r>
          </a:p>
          <a:p>
            <a:pPr>
              <a:buFont typeface="Wingdings"/>
              <a:buNone/>
            </a:pPr>
            <a:r>
              <a:rPr lang="fr-CH" b="0" dirty="0" smtClean="0">
                <a:solidFill>
                  <a:schemeClr val="tx1"/>
                </a:solidFill>
                <a:latin typeface="Papyrus" pitchFamily="66" charset="0"/>
              </a:rPr>
              <a:t>2013;872-878 </a:t>
            </a:r>
            <a:r>
              <a:rPr lang="de-DE" sz="2000" b="0" dirty="0" smtClean="0">
                <a:solidFill>
                  <a:schemeClr val="tx1"/>
                </a:solidFill>
                <a:latin typeface="Papyrus" pitchFamily="66" charset="0"/>
                <a:hlinkClick r:id="rId2"/>
              </a:rPr>
              <a:t>http://www.revmed.ch/rms/2013/RMS-383/La-prophylaxie-postexposition-dans-tous-ses-etats</a:t>
            </a:r>
            <a:endParaRPr lang="de-DE" sz="2000" b="0" dirty="0" smtClean="0">
              <a:solidFill>
                <a:schemeClr val="tx1"/>
              </a:solidFill>
              <a:latin typeface="Papyrus" pitchFamily="66" charset="0"/>
            </a:endParaRPr>
          </a:p>
          <a:p>
            <a:pPr>
              <a:buFont typeface="Wingdings"/>
              <a:buChar char="Ø"/>
            </a:pPr>
            <a:r>
              <a:rPr lang="de-DE" b="0" dirty="0" smtClean="0">
                <a:solidFill>
                  <a:schemeClr val="tx1"/>
                </a:solidFill>
                <a:latin typeface="Papyrus" pitchFamily="66" charset="0"/>
              </a:rPr>
              <a:t>Toxicodépendance (2 x Publications du</a:t>
            </a:r>
            <a:r>
              <a:rPr lang="de-DE" b="0" baseline="0" dirty="0" smtClean="0">
                <a:solidFill>
                  <a:schemeClr val="tx1"/>
                </a:solidFill>
                <a:latin typeface="Papyrus" pitchFamily="66" charset="0"/>
              </a:rPr>
              <a:t> </a:t>
            </a:r>
            <a:r>
              <a:rPr lang="de-DE" b="0" dirty="0" smtClean="0">
                <a:solidFill>
                  <a:schemeClr val="tx1"/>
                </a:solidFill>
                <a:latin typeface="Papyrus" pitchFamily="66" charset="0"/>
              </a:rPr>
              <a:t>COROMA) </a:t>
            </a:r>
          </a:p>
          <a:p>
            <a:pPr marL="0" indent="0">
              <a:spcBef>
                <a:spcPts val="0"/>
              </a:spcBef>
              <a:buFont typeface="Wingdings"/>
              <a:buChar char="Ø"/>
              <a:defRPr/>
            </a:pPr>
            <a:r>
              <a:rPr lang="fr-CH" dirty="0">
                <a:latin typeface="Papyrus" pitchFamily="66" charset="0"/>
              </a:rPr>
              <a:t>Recommandations médicales pour les traitements basés sur la substitution des patients dépendants aux opioïdes (SSMA 2007)</a:t>
            </a:r>
            <a:endParaRPr lang="de-DE" dirty="0">
              <a:latin typeface="Papyrus" pitchFamily="66" charset="0"/>
            </a:endParaRPr>
          </a:p>
          <a:p>
            <a:pPr marL="0" indent="0">
              <a:spcBef>
                <a:spcPts val="0"/>
              </a:spcBef>
              <a:buFont typeface="Wingdings"/>
              <a:buChar char="Ø"/>
              <a:defRPr/>
            </a:pPr>
            <a:r>
              <a:rPr lang="fr-CH" dirty="0">
                <a:latin typeface="Papyrus" pitchFamily="66" charset="0"/>
                <a:hlinkClick r:id="rId3"/>
              </a:rPr>
              <a:t>https://serval.unil.ch/resource/serval:BIB_0A04231451A2.P001/REF</a:t>
            </a:r>
            <a:endParaRPr lang="fr-CH" dirty="0">
              <a:latin typeface="Papyrus" pitchFamily="66" charset="0"/>
            </a:endParaRPr>
          </a:p>
          <a:p>
            <a:pPr marL="0" indent="0">
              <a:spcBef>
                <a:spcPts val="0"/>
              </a:spcBef>
              <a:buFont typeface="Wingdings"/>
              <a:buChar char="Ø"/>
              <a:defRPr/>
            </a:pPr>
            <a:r>
              <a:rPr lang="fr-CH" dirty="0">
                <a:latin typeface="Papyrus" pitchFamily="66" charset="0"/>
              </a:rPr>
              <a:t>Articles: Médecine de l’addiction - une discipline orpheline :  </a:t>
            </a:r>
            <a:r>
              <a:rPr lang="fr-CH" dirty="0">
                <a:latin typeface="Papyrus" pitchFamily="66" charset="0"/>
                <a:hlinkClick r:id="rId4"/>
              </a:rPr>
              <a:t>http://www.bullmed.ch/forum/medecine-de-laddiction.html#c3338</a:t>
            </a:r>
            <a:endParaRPr lang="fr-CH" dirty="0">
              <a:latin typeface="Papyrus" pitchFamily="66" charset="0"/>
            </a:endParaRPr>
          </a:p>
          <a:p>
            <a:pPr marL="0" indent="0">
              <a:spcBef>
                <a:spcPts val="0"/>
              </a:spcBef>
              <a:buFont typeface="Wingdings"/>
              <a:buChar char="Ø"/>
              <a:defRPr/>
            </a:pPr>
            <a:r>
              <a:rPr lang="fr-CH" dirty="0">
                <a:latin typeface="Papyrus" pitchFamily="66" charset="0"/>
              </a:rPr>
              <a:t>Office fédérale de la santé publique: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CH" sz="2800" dirty="0">
                <a:latin typeface="Papyrus" pitchFamily="66" charset="0"/>
                <a:hlinkClick r:id="rId5"/>
              </a:rPr>
              <a:t>http://www.bag.admin.ch/themen/drogen/00042/index.html?lang=fr</a:t>
            </a:r>
            <a:endParaRPr lang="fr-CH" sz="2800" dirty="0">
              <a:latin typeface="Papyrus" pitchFamily="66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CH" sz="2800" dirty="0">
                <a:latin typeface="Papyrus" pitchFamily="66" charset="0"/>
                <a:hlinkClick r:id="rId6"/>
              </a:rPr>
              <a:t>http://www.bag.admin.ch/themen/drogen/00039/04355/10157/index.html?lang=fr</a:t>
            </a:r>
            <a:endParaRPr lang="fr-CH" sz="2800" dirty="0">
              <a:latin typeface="Papyrus" pitchFamily="66" charset="0"/>
            </a:endParaRPr>
          </a:p>
          <a:p>
            <a:pPr marL="0" indent="0">
              <a:spcBef>
                <a:spcPts val="0"/>
              </a:spcBef>
              <a:buFont typeface="Wingdings"/>
              <a:buChar char="Ø"/>
              <a:defRPr/>
            </a:pPr>
            <a:r>
              <a:rPr lang="fr-CH" dirty="0">
                <a:latin typeface="Papyrus" pitchFamily="66" charset="0"/>
              </a:rPr>
              <a:t>Nouveautés en médecine de l’addiction2014 / Revue médicale suisse 2015: </a:t>
            </a:r>
            <a:r>
              <a:rPr lang="fr-CH" dirty="0">
                <a:latin typeface="Papyrus" pitchFamily="66" charset="0"/>
                <a:hlinkClick r:id="rId7"/>
              </a:rPr>
              <a:t>http://www.revmed.ch/rms/2015/RMS-N-456-457/Addictions</a:t>
            </a:r>
            <a:endParaRPr lang="fr-CH" dirty="0">
              <a:latin typeface="Papyrus" pitchFamily="66" charset="0"/>
            </a:endParaRPr>
          </a:p>
          <a:p>
            <a:pPr marL="0" indent="0">
              <a:spcBef>
                <a:spcPts val="0"/>
              </a:spcBef>
              <a:buFont typeface="Wingdings"/>
              <a:buChar char="Ø"/>
              <a:defRPr/>
            </a:pPr>
            <a:r>
              <a:rPr lang="fr-CH" dirty="0">
                <a:latin typeface="Papyrus" pitchFamily="66" charset="0"/>
              </a:rPr>
              <a:t>Site de la SSAM (Société Suisse de Médecine de l’Addiction): </a:t>
            </a:r>
            <a:r>
              <a:rPr lang="fr-CH" sz="2400" dirty="0">
                <a:latin typeface="Papyrus" pitchFamily="66" charset="0"/>
                <a:hlinkClick r:id="rId8"/>
              </a:rPr>
              <a:t>http://www.ssam.ch/SSAM/fr</a:t>
            </a:r>
            <a:endParaRPr lang="fr-CH" sz="2400" dirty="0">
              <a:latin typeface="Papyrus" pitchFamily="66" charset="0"/>
            </a:endParaRPr>
          </a:p>
          <a:p>
            <a:pPr marL="0" indent="0">
              <a:spcBef>
                <a:spcPts val="0"/>
              </a:spcBef>
              <a:buFont typeface="Wingdings"/>
              <a:buChar char="Ø"/>
              <a:defRPr/>
            </a:pPr>
            <a:r>
              <a:rPr lang="fr-CH" sz="2400" dirty="0">
                <a:latin typeface="Papyrus" pitchFamily="66" charset="0"/>
              </a:rPr>
              <a:t>Le QT long acquis; Revue Med Suisse 2013;1538-1542</a:t>
            </a:r>
          </a:p>
          <a:p>
            <a:pPr marL="0" indent="0">
              <a:spcBef>
                <a:spcPts val="0"/>
              </a:spcBef>
              <a:buFont typeface="Wingdings"/>
              <a:buChar char="Ø"/>
              <a:defRPr/>
            </a:pPr>
            <a:r>
              <a:rPr lang="fr-CH" sz="2800" dirty="0">
                <a:latin typeface="Papyrus" pitchFamily="66" charset="0"/>
              </a:rPr>
              <a:t>Liste des médicaments qui prolongent l’intervalle QT (CHUV): </a:t>
            </a:r>
            <a:r>
              <a:rPr lang="fr-CH" sz="2800" dirty="0">
                <a:latin typeface="Papyrus" pitchFamily="66" charset="0"/>
                <a:hlinkClick r:id="rId9"/>
              </a:rPr>
              <a:t>http://files.chuv.ch/internet-docs/pha/medicaments/liste_qt_11_2010.pdf</a:t>
            </a:r>
            <a:endParaRPr lang="fr-CH" sz="2800" dirty="0">
              <a:latin typeface="Papyrus" pitchFamily="66" charset="0"/>
            </a:endParaRPr>
          </a:p>
          <a:p>
            <a:pPr>
              <a:buNone/>
            </a:pPr>
            <a:endParaRPr lang="fr-C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988840"/>
            <a:ext cx="7643192" cy="2448272"/>
          </a:xfrm>
        </p:spPr>
        <p:txBody>
          <a:bodyPr>
            <a:normAutofit fontScale="90000"/>
          </a:bodyPr>
          <a:lstStyle/>
          <a:p>
            <a:pPr algn="l"/>
            <a:r>
              <a:rPr lang="fr-CH" sz="3100" b="1" dirty="0" smtClean="0">
                <a:solidFill>
                  <a:srgbClr val="0070C0"/>
                </a:solidFill>
                <a:latin typeface="Palatino Linotype" pitchFamily="18" charset="0"/>
              </a:rPr>
              <a:t>De la Toxicomanie </a:t>
            </a:r>
            <a:r>
              <a:rPr lang="fr-CH" sz="3100" b="1" dirty="0" smtClean="0">
                <a:solidFill>
                  <a:srgbClr val="0070C0"/>
                </a:solidFill>
                <a:latin typeface="Palatino Linotype" pitchFamily="18" charset="0"/>
              </a:rPr>
              <a:t>à la </a:t>
            </a:r>
            <a:r>
              <a:rPr lang="fr-CH" sz="3100" b="1" dirty="0" smtClean="0">
                <a:solidFill>
                  <a:srgbClr val="0070C0"/>
                </a:solidFill>
                <a:latin typeface="Palatino Linotype" pitchFamily="18" charset="0"/>
              </a:rPr>
              <a:t>Toxicodépendance </a:t>
            </a:r>
            <a:r>
              <a:rPr lang="fr-CH" sz="3100" b="1" dirty="0" smtClean="0">
                <a:solidFill>
                  <a:srgbClr val="0070C0"/>
                </a:solidFill>
                <a:latin typeface="Palatino Linotype" pitchFamily="18" charset="0"/>
              </a:rPr>
              <a:t>…</a:t>
            </a:r>
            <a:r>
              <a:rPr lang="fr-CH" sz="3100" b="1" i="1" kern="1200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fr-CH" sz="2800" i="1" kern="1200" dirty="0" smtClean="0">
                <a:solidFill>
                  <a:srgbClr val="0070C0"/>
                </a:solidFill>
                <a:latin typeface="Palatino Linotype" pitchFamily="18" charset="0"/>
              </a:rPr>
              <a:t/>
            </a:r>
            <a:br>
              <a:rPr lang="fr-CH" sz="2800" i="1" kern="1200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fr-CH" sz="1400" i="1" dirty="0" smtClean="0">
                <a:latin typeface="Palatino Linotype" pitchFamily="18" charset="0"/>
              </a:rPr>
              <a:t/>
            </a:r>
            <a:br>
              <a:rPr lang="fr-CH" sz="1400" i="1" dirty="0" smtClean="0">
                <a:latin typeface="Palatino Linotype" pitchFamily="18" charset="0"/>
              </a:rPr>
            </a:br>
            <a:r>
              <a:rPr lang="fr-CH" sz="1400" i="1" dirty="0" smtClean="0">
                <a:latin typeface="Palatino Linotype" pitchFamily="18" charset="0"/>
              </a:rPr>
              <a:t/>
            </a:r>
            <a:br>
              <a:rPr lang="fr-CH" sz="1400" i="1" dirty="0" smtClean="0">
                <a:latin typeface="Palatino Linotype" pitchFamily="18" charset="0"/>
              </a:rPr>
            </a:br>
            <a:r>
              <a:rPr lang="fr-CH" sz="1400" i="1" dirty="0" smtClean="0">
                <a:latin typeface="Palatino Linotype" pitchFamily="18" charset="0"/>
              </a:rPr>
              <a:t/>
            </a:r>
            <a:br>
              <a:rPr lang="fr-CH" sz="1400" i="1" dirty="0" smtClean="0">
                <a:latin typeface="Palatino Linotype" pitchFamily="18" charset="0"/>
              </a:rPr>
            </a:br>
            <a:r>
              <a:rPr lang="fr-CH" sz="1400" i="1" dirty="0" smtClean="0">
                <a:latin typeface="Palatino Linotype" pitchFamily="18" charset="0"/>
              </a:rPr>
              <a:t/>
            </a:r>
            <a:br>
              <a:rPr lang="fr-CH" sz="1400" i="1" dirty="0" smtClean="0">
                <a:latin typeface="Palatino Linotype" pitchFamily="18" charset="0"/>
              </a:rPr>
            </a:br>
            <a:r>
              <a:rPr lang="fr-CH" sz="1400" i="1" kern="12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Il 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y a quelques 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années &gt; phénomène 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de 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toxicomanie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&gt;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but 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était la« 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guérison 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».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/>
            </a:r>
            <a:b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/>
            </a:r>
            <a:b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Aujourd'hui &gt; maladie chronique &gt;trouble 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primaire ou 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secondaire. 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/>
            </a:r>
            <a:b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fr-CH" sz="1800" dirty="0">
                <a:solidFill>
                  <a:srgbClr val="0070C0"/>
                </a:solidFill>
                <a:latin typeface="Palatino Linotype" pitchFamily="18" charset="0"/>
              </a:rPr>
              <a:t/>
            </a:r>
            <a:br>
              <a:rPr lang="fr-CH" sz="1800" dirty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La dépendance 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&gt; cherche un 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plaisir immédiat mais 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aussi recherche 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de soulager 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un mal-être 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par le produit consommé 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(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automédication</a:t>
            </a:r>
            <a:r>
              <a:rPr lang="fr-CH" sz="1800" dirty="0" smtClean="0">
                <a:solidFill>
                  <a:srgbClr val="0070C0"/>
                </a:solidFill>
                <a:latin typeface="Palatino Linotype" pitchFamily="18" charset="0"/>
              </a:rPr>
              <a:t>).</a:t>
            </a:r>
            <a:r>
              <a:rPr lang="fr-CH" sz="1400" i="1" kern="1200" dirty="0" smtClean="0">
                <a:solidFill>
                  <a:schemeClr val="tx1"/>
                </a:solidFill>
                <a:latin typeface="Palatino Linotype" pitchFamily="18" charset="0"/>
              </a:rPr>
              <a:t/>
            </a:r>
            <a:br>
              <a:rPr lang="fr-CH" sz="1400" i="1" kern="12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fr-CH" sz="2800" i="1" kern="1200" dirty="0" smtClean="0">
                <a:solidFill>
                  <a:schemeClr val="tx1"/>
                </a:solidFill>
                <a:latin typeface="Palatino Linotype" pitchFamily="18" charset="0"/>
              </a:rPr>
              <a:t/>
            </a:r>
            <a:br>
              <a:rPr lang="fr-CH" sz="2800" i="1" kern="12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fr-CH" sz="2800" dirty="0" smtClean="0">
                <a:latin typeface="Palatino Linotype" pitchFamily="18" charset="0"/>
              </a:rPr>
              <a:t/>
            </a:r>
            <a:br>
              <a:rPr lang="fr-CH" sz="2800" dirty="0" smtClean="0">
                <a:latin typeface="Palatino Linotype" pitchFamily="18" charset="0"/>
              </a:rPr>
            </a:br>
            <a:endParaRPr lang="fr-CH" sz="2800" dirty="0">
              <a:latin typeface="Palatino Linotype" pitchFamily="18" charset="0"/>
            </a:endParaRPr>
          </a:p>
        </p:txBody>
      </p:sp>
      <p:pic>
        <p:nvPicPr>
          <p:cNvPr id="3074" name="Picture 2" descr="C:\Users\Baraka\Pictures\image_3069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221088"/>
            <a:ext cx="2736304" cy="21602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0"/>
            <a:ext cx="7427168" cy="2564904"/>
          </a:xfrm>
        </p:spPr>
        <p:txBody>
          <a:bodyPr>
            <a:normAutofit/>
          </a:bodyPr>
          <a:lstStyle/>
          <a:p>
            <a:pPr algn="l"/>
            <a:r>
              <a:rPr lang="fr-CH" sz="4000" i="1" dirty="0" smtClean="0">
                <a:solidFill>
                  <a:srgbClr val="0070C0"/>
                </a:solidFill>
                <a:latin typeface="Palatino Linotype" pitchFamily="18" charset="0"/>
              </a:rPr>
              <a:t>            </a:t>
            </a:r>
            <a:r>
              <a:rPr lang="fr-CH" sz="4000" i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fr-CH" sz="4000" i="1" dirty="0" smtClean="0">
                <a:solidFill>
                  <a:srgbClr val="0070C0"/>
                </a:solidFill>
                <a:latin typeface="Palatino Linotype" pitchFamily="18" charset="0"/>
              </a:rPr>
              <a:t> Addiction</a:t>
            </a:r>
            <a:r>
              <a:rPr lang="fr-CH" sz="2000" b="1" i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br>
              <a:rPr lang="fr-CH" sz="2000" b="1" i="1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fr-CH" sz="2000" b="1" i="1" dirty="0" smtClean="0">
                <a:solidFill>
                  <a:srgbClr val="0070C0"/>
                </a:solidFill>
                <a:latin typeface="Palatino Linotype" pitchFamily="18" charset="0"/>
              </a:rPr>
              <a:t>« </a:t>
            </a:r>
            <a:r>
              <a:rPr lang="fr-CH" sz="1600" i="1" kern="1200" dirty="0" smtClean="0">
                <a:solidFill>
                  <a:srgbClr val="0070C0"/>
                </a:solidFill>
                <a:latin typeface="Papyrus" pitchFamily="66" charset="0"/>
              </a:rPr>
              <a:t>Une consommation (ou pratique)  </a:t>
            </a:r>
            <a:r>
              <a:rPr lang="fr-CH" sz="1600" i="1" u="sng" kern="1200" dirty="0" smtClean="0">
                <a:solidFill>
                  <a:srgbClr val="0070C0"/>
                </a:solidFill>
                <a:latin typeface="Papyrus" pitchFamily="66" charset="0"/>
              </a:rPr>
              <a:t>compulsive</a:t>
            </a:r>
            <a:r>
              <a:rPr lang="fr-CH" sz="1600" i="1" kern="1200" dirty="0" smtClean="0">
                <a:solidFill>
                  <a:srgbClr val="0070C0"/>
                </a:solidFill>
                <a:latin typeface="Papyrus" pitchFamily="66" charset="0"/>
              </a:rPr>
              <a:t> et </a:t>
            </a:r>
            <a:r>
              <a:rPr lang="fr-CH" sz="1600" i="1" u="sng" kern="1200" dirty="0" smtClean="0">
                <a:solidFill>
                  <a:srgbClr val="0070C0"/>
                </a:solidFill>
                <a:latin typeface="Papyrus" pitchFamily="66" charset="0"/>
              </a:rPr>
              <a:t>non contrôlée </a:t>
            </a:r>
            <a:r>
              <a:rPr lang="fr-CH" sz="1600" i="1" kern="1200" dirty="0" smtClean="0">
                <a:solidFill>
                  <a:srgbClr val="0070C0"/>
                </a:solidFill>
                <a:latin typeface="Papyrus" pitchFamily="66" charset="0"/>
              </a:rPr>
              <a:t> / </a:t>
            </a:r>
            <a:r>
              <a:rPr lang="fr-CH" sz="1600" i="1" u="sng" kern="1200" dirty="0" smtClean="0">
                <a:solidFill>
                  <a:srgbClr val="0070C0"/>
                </a:solidFill>
                <a:latin typeface="Papyrus" pitchFamily="66" charset="0"/>
              </a:rPr>
              <a:t>Caractère prioritaire de la conduite addictive sur les autres besoins</a:t>
            </a:r>
            <a:r>
              <a:rPr lang="fr-CH" sz="1600" i="1" kern="1200" dirty="0" smtClean="0">
                <a:solidFill>
                  <a:srgbClr val="0070C0"/>
                </a:solidFill>
                <a:latin typeface="Papyrus" pitchFamily="66" charset="0"/>
              </a:rPr>
              <a:t> </a:t>
            </a:r>
            <a:r>
              <a:rPr lang="fr-CH" sz="2400" b="1" i="1" kern="1200" dirty="0" smtClean="0">
                <a:solidFill>
                  <a:srgbClr val="0070C0"/>
                </a:solidFill>
                <a:latin typeface="Papyrus" pitchFamily="66" charset="0"/>
              </a:rPr>
              <a:t>»   </a:t>
            </a:r>
            <a:br>
              <a:rPr lang="fr-CH" sz="2400" b="1" i="1" kern="1200" dirty="0" smtClean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2400" b="1" i="1" kern="1200" dirty="0" smtClean="0">
                <a:solidFill>
                  <a:srgbClr val="0070C0"/>
                </a:solidFill>
                <a:latin typeface="Papyrus" pitchFamily="66" charset="0"/>
              </a:rPr>
              <a:t>« </a:t>
            </a:r>
            <a:r>
              <a:rPr lang="fr-FR" sz="1600" dirty="0" smtClean="0">
                <a:solidFill>
                  <a:srgbClr val="0070C0"/>
                </a:solidFill>
                <a:latin typeface="Papyrus" pitchFamily="66" charset="0"/>
              </a:rPr>
              <a:t>Une conduite qui repose sur une envie répétée et irrépressible, en dépit de la motivation et des efforts du sujet pour s'y soustraire </a:t>
            </a:r>
            <a:r>
              <a:rPr lang="fr-FR" sz="2000" b="1" dirty="0" smtClean="0">
                <a:solidFill>
                  <a:srgbClr val="0070C0"/>
                </a:solidFill>
                <a:latin typeface="Papyrus" pitchFamily="66" charset="0"/>
              </a:rPr>
              <a:t>»</a:t>
            </a:r>
            <a:r>
              <a:rPr lang="fr-FR" sz="1600" dirty="0" smtClean="0">
                <a:solidFill>
                  <a:srgbClr val="0070C0"/>
                </a:solidFill>
                <a:latin typeface="Papyrus" pitchFamily="66" charset="0"/>
              </a:rPr>
              <a:t/>
            </a:r>
            <a:br>
              <a:rPr lang="fr-FR" sz="1600" dirty="0" smtClean="0">
                <a:solidFill>
                  <a:srgbClr val="0070C0"/>
                </a:solidFill>
                <a:latin typeface="Papyrus" pitchFamily="66" charset="0"/>
              </a:rPr>
            </a:br>
            <a:endParaRPr lang="fr-CH" sz="1600" i="1" dirty="0">
              <a:solidFill>
                <a:srgbClr val="0070C0"/>
              </a:solidFill>
              <a:latin typeface="Papyrus" pitchFamily="66" charset="0"/>
            </a:endParaRPr>
          </a:p>
        </p:txBody>
      </p:sp>
      <p:pic>
        <p:nvPicPr>
          <p:cNvPr id="1026" name="Picture 2" descr="C:\Users\Baraka\Pictures\addi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7200800" cy="3600400"/>
          </a:xfrm>
          <a:prstGeom prst="rect">
            <a:avLst/>
          </a:prstGeom>
          <a:noFill/>
        </p:spPr>
      </p:pic>
      <p:pic>
        <p:nvPicPr>
          <p:cNvPr id="1027" name="Picture 3" descr="C:\Users\Baraka\Pictures\addicti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04864"/>
            <a:ext cx="6336704" cy="12961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1556792"/>
          </a:xfrm>
        </p:spPr>
        <p:txBody>
          <a:bodyPr>
            <a:normAutofit fontScale="90000"/>
          </a:bodyPr>
          <a:lstStyle/>
          <a:p>
            <a:pPr algn="l"/>
            <a:r>
              <a:rPr lang="fr-CH" sz="3200" b="1" i="1" kern="1200" dirty="0" smtClean="0">
                <a:solidFill>
                  <a:srgbClr val="0070C0"/>
                </a:solidFill>
                <a:latin typeface="Papyrus" pitchFamily="66" charset="0"/>
              </a:rPr>
              <a:t>                             </a:t>
            </a:r>
            <a:r>
              <a:rPr lang="fr-CH" sz="4000" b="1" i="1" kern="1200" dirty="0" smtClean="0">
                <a:solidFill>
                  <a:srgbClr val="0070C0"/>
                </a:solidFill>
                <a:latin typeface="Papyrus" pitchFamily="66" charset="0"/>
              </a:rPr>
              <a:t> Addiction</a:t>
            </a:r>
            <a:r>
              <a:rPr lang="fr-CH" sz="3200" b="1" i="1" kern="1200" dirty="0" smtClean="0">
                <a:solidFill>
                  <a:srgbClr val="0070C0"/>
                </a:solidFill>
                <a:latin typeface="Papyrus" pitchFamily="66" charset="0"/>
              </a:rPr>
              <a:t/>
            </a:r>
            <a:br>
              <a:rPr lang="fr-CH" sz="3200" b="1" i="1" kern="1200" dirty="0" smtClean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1600" b="1" i="1" kern="1200" dirty="0" smtClean="0">
                <a:solidFill>
                  <a:srgbClr val="0070C0"/>
                </a:solidFill>
                <a:latin typeface="Papyrus" pitchFamily="66" charset="0"/>
              </a:rPr>
              <a:t>-</a:t>
            </a:r>
            <a:r>
              <a:rPr lang="fr-CH" sz="1800" i="1" kern="1200" dirty="0" smtClean="0">
                <a:solidFill>
                  <a:srgbClr val="0070C0"/>
                </a:solidFill>
                <a:latin typeface="Papyrus" pitchFamily="66" charset="0"/>
              </a:rPr>
              <a:t>Abandon de la distinction drogue</a:t>
            </a:r>
            <a:r>
              <a:rPr lang="fr-CH" sz="1800" b="1" i="1" kern="1200" dirty="0" smtClean="0">
                <a:solidFill>
                  <a:srgbClr val="0070C0"/>
                </a:solidFill>
                <a:latin typeface="Papyrus" pitchFamily="66" charset="0"/>
              </a:rPr>
              <a:t> légale/illégale</a:t>
            </a:r>
            <a:r>
              <a:rPr lang="fr-CH" sz="1800" i="1" dirty="0">
                <a:solidFill>
                  <a:srgbClr val="0070C0"/>
                </a:solidFill>
                <a:latin typeface="Papyrus" pitchFamily="66" charset="0"/>
              </a:rPr>
              <a:t/>
            </a:r>
            <a:br>
              <a:rPr lang="fr-CH" sz="1800" i="1" dirty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1800" i="1" dirty="0" smtClean="0">
                <a:solidFill>
                  <a:srgbClr val="0070C0"/>
                </a:solidFill>
                <a:latin typeface="Papyrus" pitchFamily="66" charset="0"/>
              </a:rPr>
              <a:t>-</a:t>
            </a:r>
            <a:r>
              <a:rPr lang="fr-CH" sz="1800" i="1" kern="1200" dirty="0" smtClean="0">
                <a:solidFill>
                  <a:srgbClr val="0070C0"/>
                </a:solidFill>
                <a:latin typeface="Papyrus" pitchFamily="66" charset="0"/>
              </a:rPr>
              <a:t>Parenté entre </a:t>
            </a:r>
            <a:r>
              <a:rPr lang="fr-CH" sz="1800" b="1" i="1" kern="1200" dirty="0" smtClean="0">
                <a:solidFill>
                  <a:srgbClr val="0070C0"/>
                </a:solidFill>
                <a:latin typeface="Papyrus" pitchFamily="66" charset="0"/>
              </a:rPr>
              <a:t>addiction avec ou sans substance, </a:t>
            </a:r>
            <a:br>
              <a:rPr lang="fr-CH" sz="1800" b="1" i="1" kern="1200" dirty="0" smtClean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1800" b="1" i="1" kern="1200" dirty="0" smtClean="0">
                <a:solidFill>
                  <a:srgbClr val="0070C0"/>
                </a:solidFill>
                <a:latin typeface="Papyrus" pitchFamily="66" charset="0"/>
              </a:rPr>
              <a:t>-</a:t>
            </a:r>
            <a:r>
              <a:rPr lang="fr-CH" sz="1800" i="1" dirty="0" smtClean="0">
                <a:solidFill>
                  <a:srgbClr val="0070C0"/>
                </a:solidFill>
                <a:latin typeface="Papyrus" pitchFamily="66" charset="0"/>
              </a:rPr>
              <a:t>T</a:t>
            </a:r>
            <a:r>
              <a:rPr lang="fr-CH" sz="1800" i="1" kern="1200" dirty="0" smtClean="0">
                <a:solidFill>
                  <a:srgbClr val="0070C0"/>
                </a:solidFill>
                <a:latin typeface="Papyrus" pitchFamily="66" charset="0"/>
              </a:rPr>
              <a:t>erminologie moins restrictive et moins stigmatisante</a:t>
            </a:r>
            <a:r>
              <a:rPr lang="fr-CH" sz="1800" i="1" kern="1200" dirty="0" smtClean="0">
                <a:solidFill>
                  <a:srgbClr val="0070C0"/>
                </a:solidFill>
                <a:latin typeface="Palatino Linotype" pitchFamily="18" charset="0"/>
              </a:rPr>
              <a:t>.</a:t>
            </a:r>
            <a:r>
              <a:rPr lang="fr-CH" sz="1600" i="1" kern="1200" dirty="0" smtClean="0">
                <a:solidFill>
                  <a:srgbClr val="0070C0"/>
                </a:solidFill>
                <a:latin typeface="Palatino Linotype" pitchFamily="18" charset="0"/>
              </a:rPr>
              <a:t/>
            </a:r>
            <a:br>
              <a:rPr lang="fr-CH" sz="1600" i="1" kern="1200" dirty="0" smtClean="0">
                <a:solidFill>
                  <a:srgbClr val="0070C0"/>
                </a:solidFill>
                <a:latin typeface="Palatino Linotype" pitchFamily="18" charset="0"/>
              </a:rPr>
            </a:br>
            <a:endParaRPr lang="fr-CH" sz="1600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pic>
        <p:nvPicPr>
          <p:cNvPr id="4098" name="Picture 2" descr="C:\Users\Baraka\Pictures\addic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4248472" cy="1008112"/>
          </a:xfrm>
          <a:prstGeom prst="rect">
            <a:avLst/>
          </a:prstGeom>
          <a:noFill/>
        </p:spPr>
      </p:pic>
      <p:pic>
        <p:nvPicPr>
          <p:cNvPr id="4099" name="Picture 3" descr="C:\Users\Baraka\Pictures\addiction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276872"/>
            <a:ext cx="3319016" cy="2160240"/>
          </a:xfrm>
          <a:prstGeom prst="rect">
            <a:avLst/>
          </a:prstGeom>
          <a:noFill/>
        </p:spPr>
      </p:pic>
      <p:pic>
        <p:nvPicPr>
          <p:cNvPr id="4100" name="Picture 4" descr="C:\Users\Baraka\Pictures\addictio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5" y="1628800"/>
            <a:ext cx="2160240" cy="1581150"/>
          </a:xfrm>
          <a:prstGeom prst="rect">
            <a:avLst/>
          </a:prstGeom>
          <a:noFill/>
        </p:spPr>
      </p:pic>
      <p:pic>
        <p:nvPicPr>
          <p:cNvPr id="4101" name="Picture 5" descr="C:\Users\Baraka\Pictures\addiction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81128"/>
            <a:ext cx="5976664" cy="1510283"/>
          </a:xfrm>
          <a:prstGeom prst="rect">
            <a:avLst/>
          </a:prstGeom>
          <a:noFill/>
        </p:spPr>
      </p:pic>
      <p:pic>
        <p:nvPicPr>
          <p:cNvPr id="4102" name="Picture 6" descr="C:\Users\Baraka\Pictures\addiction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077072"/>
            <a:ext cx="2376264" cy="2326382"/>
          </a:xfrm>
          <a:prstGeom prst="rect">
            <a:avLst/>
          </a:prstGeom>
          <a:noFill/>
        </p:spPr>
      </p:pic>
      <p:pic>
        <p:nvPicPr>
          <p:cNvPr id="4103" name="Picture 7" descr="C:\Users\Baraka\Pictures\ESCALADE-RAPIDE-DE-LA-TOXICOMANIE-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140968"/>
            <a:ext cx="1224135" cy="1407790"/>
          </a:xfrm>
          <a:prstGeom prst="rect">
            <a:avLst/>
          </a:prstGeom>
          <a:noFill/>
        </p:spPr>
      </p:pic>
      <p:pic>
        <p:nvPicPr>
          <p:cNvPr id="4104" name="Picture 8" descr="C:\Users\Baraka\Pictures\addiction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556792"/>
            <a:ext cx="1512168" cy="1872208"/>
          </a:xfrm>
          <a:prstGeom prst="rect">
            <a:avLst/>
          </a:prstGeom>
          <a:noFill/>
        </p:spPr>
      </p:pic>
      <p:pic>
        <p:nvPicPr>
          <p:cNvPr id="2050" name="Picture 2" descr="C:\Users\Baraka\Pictures\f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3573016"/>
            <a:ext cx="1296144" cy="576064"/>
          </a:xfrm>
          <a:prstGeom prst="rect">
            <a:avLst/>
          </a:prstGeom>
          <a:noFill/>
        </p:spPr>
      </p:pic>
      <p:pic>
        <p:nvPicPr>
          <p:cNvPr id="2051" name="Picture 3" descr="C:\Users\Baraka\Pictures\fb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3068960"/>
            <a:ext cx="1243583" cy="11685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268760"/>
            <a:ext cx="8460432" cy="1080120"/>
          </a:xfrm>
        </p:spPr>
        <p:txBody>
          <a:bodyPr>
            <a:normAutofit fontScale="90000"/>
          </a:bodyPr>
          <a:lstStyle/>
          <a:p>
            <a:r>
              <a:rPr lang="fr-CH" sz="4000" b="1" i="1" dirty="0" smtClean="0">
                <a:solidFill>
                  <a:srgbClr val="0070C0"/>
                </a:solidFill>
                <a:latin typeface="Papyrus" pitchFamily="66" charset="0"/>
              </a:rPr>
              <a:t>Toutes ces addictions </a:t>
            </a:r>
            <a:r>
              <a:rPr lang="fr-CH" sz="4000" i="1" dirty="0" smtClean="0">
                <a:latin typeface="Papyrus" pitchFamily="66" charset="0"/>
              </a:rPr>
              <a:t/>
            </a:r>
            <a:br>
              <a:rPr lang="fr-CH" sz="4000" i="1" dirty="0" smtClean="0">
                <a:latin typeface="Papyrus" pitchFamily="66" charset="0"/>
              </a:rPr>
            </a:br>
            <a:r>
              <a:rPr lang="fr-CH" sz="4000" i="1" dirty="0" smtClean="0">
                <a:latin typeface="Papyrus" pitchFamily="66" charset="0"/>
              </a:rPr>
              <a:t/>
            </a:r>
            <a:br>
              <a:rPr lang="fr-CH" sz="4000" i="1" dirty="0" smtClean="0">
                <a:latin typeface="Papyrus" pitchFamily="66" charset="0"/>
              </a:rPr>
            </a:br>
            <a:r>
              <a:rPr lang="fr-CH" sz="4000" i="1" dirty="0" smtClean="0">
                <a:latin typeface="Papyrus" pitchFamily="66" charset="0"/>
              </a:rPr>
              <a:t>   </a:t>
            </a:r>
            <a:r>
              <a:rPr lang="fr-CH" sz="2000" i="1" dirty="0" smtClean="0">
                <a:solidFill>
                  <a:srgbClr val="0070C0"/>
                </a:solidFill>
                <a:latin typeface="Papyrus" pitchFamily="66" charset="0"/>
              </a:rPr>
              <a:t>-Système de récompense du </a:t>
            </a:r>
            <a:r>
              <a:rPr lang="fr-CH" sz="2000" b="1" i="1" u="sng" dirty="0" smtClean="0">
                <a:solidFill>
                  <a:srgbClr val="0070C0"/>
                </a:solidFill>
                <a:latin typeface="Papyrus" pitchFamily="66" charset="0"/>
              </a:rPr>
              <a:t>circuit de la dépendance </a:t>
            </a:r>
            <a:r>
              <a:rPr lang="fr-CH" sz="2000" i="1" u="sng" dirty="0" smtClean="0">
                <a:solidFill>
                  <a:srgbClr val="0070C0"/>
                </a:solidFill>
                <a:latin typeface="Papyrus" pitchFamily="66" charset="0"/>
              </a:rPr>
              <a:t/>
            </a:r>
            <a:br>
              <a:rPr lang="fr-CH" sz="2000" i="1" u="sng" dirty="0" smtClean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1200" i="1" dirty="0" smtClean="0">
                <a:solidFill>
                  <a:srgbClr val="0070C0"/>
                </a:solidFill>
                <a:latin typeface="Papyrus" pitchFamily="66" charset="0"/>
              </a:rPr>
              <a:t>(Noyaux centraux: ATV, Noyau accumbens, cortex préfrontal )</a:t>
            </a:r>
            <a:r>
              <a:rPr lang="fr-CH" sz="2000" i="1" dirty="0">
                <a:solidFill>
                  <a:srgbClr val="0070C0"/>
                </a:solidFill>
                <a:latin typeface="Papyrus" pitchFamily="66" charset="0"/>
              </a:rPr>
              <a:t/>
            </a:r>
            <a:br>
              <a:rPr lang="fr-CH" sz="2000" i="1" dirty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2000" i="1" dirty="0" smtClean="0">
                <a:solidFill>
                  <a:srgbClr val="0070C0"/>
                </a:solidFill>
                <a:latin typeface="Papyrus" pitchFamily="66" charset="0"/>
              </a:rPr>
              <a:t>                                 </a:t>
            </a:r>
            <a:br>
              <a:rPr lang="fr-CH" sz="2000" i="1" dirty="0" smtClean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2000" i="1" dirty="0">
                <a:solidFill>
                  <a:srgbClr val="0070C0"/>
                </a:solidFill>
                <a:latin typeface="Papyrus" pitchFamily="66" charset="0"/>
              </a:rPr>
              <a:t> </a:t>
            </a:r>
            <a:r>
              <a:rPr lang="fr-CH" sz="2000" i="1" dirty="0" smtClean="0">
                <a:solidFill>
                  <a:srgbClr val="0070C0"/>
                </a:solidFill>
                <a:latin typeface="Papyrus" pitchFamily="66" charset="0"/>
              </a:rPr>
              <a:t>                               </a:t>
            </a:r>
            <a:r>
              <a:rPr lang="fr-CH" sz="2000" i="1" kern="1200" dirty="0" smtClean="0">
                <a:solidFill>
                  <a:srgbClr val="0070C0"/>
                </a:solidFill>
                <a:latin typeface="Palatino Linotype" pitchFamily="18" charset="0"/>
              </a:rPr>
              <a:t>-</a:t>
            </a:r>
            <a:r>
              <a:rPr lang="fr-CH" sz="2000" i="1" kern="1200" dirty="0" smtClean="0">
                <a:solidFill>
                  <a:srgbClr val="0070C0"/>
                </a:solidFill>
                <a:latin typeface="Papyrus" pitchFamily="66" charset="0"/>
              </a:rPr>
              <a:t>Produits  &gt;&gt;&gt;  Augmenter la </a:t>
            </a:r>
            <a:r>
              <a:rPr lang="fr-CH" sz="2000" b="1" i="1" u="sng" kern="1200" dirty="0" smtClean="0">
                <a:solidFill>
                  <a:srgbClr val="0070C0"/>
                </a:solidFill>
                <a:latin typeface="Papyrus" pitchFamily="66" charset="0"/>
              </a:rPr>
              <a:t>libération de dopamine  </a:t>
            </a:r>
            <a:r>
              <a:rPr lang="fr-CH" sz="1200" i="1" kern="1200" dirty="0" smtClean="0">
                <a:solidFill>
                  <a:srgbClr val="0070C0"/>
                </a:solidFill>
                <a:latin typeface="Papyrus" pitchFamily="66" charset="0"/>
              </a:rPr>
              <a:t>&gt; &gt;&gt; prise  de risques pour obtenir la récompense </a:t>
            </a:r>
            <a:r>
              <a:rPr lang="fr-CH" sz="2000" i="1" kern="1200" dirty="0" smtClean="0">
                <a:solidFill>
                  <a:schemeClr val="tx1"/>
                </a:solidFill>
                <a:latin typeface="Palatino Linotype" pitchFamily="18" charset="0"/>
              </a:rPr>
              <a:t/>
            </a:r>
            <a:br>
              <a:rPr lang="fr-CH" sz="2000" i="1" kern="12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fr-CH" sz="2000" i="1" kern="1200" dirty="0" smtClean="0">
                <a:solidFill>
                  <a:schemeClr val="tx1"/>
                </a:solidFill>
                <a:latin typeface="Palatino Linotype" pitchFamily="18" charset="0"/>
              </a:rPr>
              <a:t/>
            </a:r>
            <a:br>
              <a:rPr lang="fr-CH" sz="2000" i="1" kern="12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fr-CH" sz="2000" i="1" dirty="0" smtClean="0">
                <a:solidFill>
                  <a:srgbClr val="0070C0"/>
                </a:solidFill>
                <a:latin typeface="Papyrus" pitchFamily="66" charset="0"/>
              </a:rPr>
              <a:t/>
            </a:r>
            <a:br>
              <a:rPr lang="fr-CH" sz="2000" i="1" dirty="0" smtClean="0">
                <a:solidFill>
                  <a:srgbClr val="0070C0"/>
                </a:solidFill>
                <a:latin typeface="Papyrus" pitchFamily="66" charset="0"/>
              </a:rPr>
            </a:br>
            <a:endParaRPr lang="fr-CH" sz="2000" i="1" dirty="0">
              <a:solidFill>
                <a:srgbClr val="0070C0"/>
              </a:solidFill>
              <a:latin typeface="Papyrus" pitchFamily="66" charset="0"/>
            </a:endParaRPr>
          </a:p>
        </p:txBody>
      </p:sp>
      <p:pic>
        <p:nvPicPr>
          <p:cNvPr id="3074" name="Picture 2" descr="C:\Users\Baraka\Pictures\circuit récompense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24944"/>
            <a:ext cx="6048672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b="1" i="1" dirty="0" smtClean="0">
                <a:solidFill>
                  <a:srgbClr val="0070C0"/>
                </a:solidFill>
                <a:latin typeface="Papyrus" pitchFamily="66" charset="0"/>
              </a:rPr>
              <a:t>Plasticité cérébrale</a:t>
            </a:r>
            <a:r>
              <a:rPr lang="fr-CH" sz="4000" i="1" dirty="0" smtClean="0">
                <a:latin typeface="Palatino Linotype" pitchFamily="18" charset="0"/>
              </a:rPr>
              <a:t/>
            </a:r>
            <a:br>
              <a:rPr lang="fr-CH" sz="4000" i="1" dirty="0" smtClean="0">
                <a:latin typeface="Palatino Linotype" pitchFamily="18" charset="0"/>
              </a:rPr>
            </a:br>
            <a:r>
              <a:rPr lang="fr-CH" sz="4000" i="1" dirty="0" smtClean="0">
                <a:latin typeface="Papyrus" pitchFamily="66" charset="0"/>
              </a:rPr>
              <a:t> </a:t>
            </a:r>
            <a:r>
              <a:rPr lang="fr-CH" sz="2400" i="1" dirty="0" smtClean="0">
                <a:solidFill>
                  <a:srgbClr val="0070C0"/>
                </a:solidFill>
                <a:latin typeface="Papyrus" pitchFamily="66" charset="0"/>
              </a:rPr>
              <a:t>La mémoire des dépendants en Imagerie</a:t>
            </a:r>
            <a:r>
              <a:rPr lang="fr-CH" sz="1300" i="1" dirty="0" smtClean="0">
                <a:solidFill>
                  <a:srgbClr val="0070C0"/>
                </a:solidFill>
                <a:latin typeface="Papyrus" pitchFamily="66" charset="0"/>
              </a:rPr>
              <a:t>/  Notion fondamentale Changement = Temps</a:t>
            </a:r>
            <a:endParaRPr lang="fr-CH" sz="1300" i="1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69847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844824"/>
          </a:xfrm>
        </p:spPr>
        <p:txBody>
          <a:bodyPr/>
          <a:lstStyle/>
          <a:p>
            <a:r>
              <a:rPr lang="fr-CH" b="1" dirty="0" smtClean="0">
                <a:solidFill>
                  <a:srgbClr val="0070C0"/>
                </a:solidFill>
                <a:latin typeface="Papyrus" pitchFamily="66" charset="0"/>
              </a:rPr>
              <a:t>Médecine de l’Addiction</a:t>
            </a:r>
            <a:br>
              <a:rPr lang="fr-CH" b="1" dirty="0" smtClean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b="1" dirty="0" smtClean="0">
                <a:solidFill>
                  <a:srgbClr val="0070C0"/>
                </a:solidFill>
                <a:latin typeface="Papyrus" pitchFamily="66" charset="0"/>
              </a:rPr>
              <a:t>compétences</a:t>
            </a:r>
            <a:endParaRPr lang="fr-CH" sz="1400" b="1" dirty="0">
              <a:solidFill>
                <a:srgbClr val="0070C0"/>
              </a:solidFill>
              <a:latin typeface="Papyrus" pitchFamily="66" charset="0"/>
            </a:endParaRPr>
          </a:p>
        </p:txBody>
      </p:sp>
      <p:pic>
        <p:nvPicPr>
          <p:cNvPr id="2050" name="Picture 2" descr="C:\Users\Baraka\Pictures\médeci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2825874" cy="2040632"/>
          </a:xfrm>
          <a:prstGeom prst="rect">
            <a:avLst/>
          </a:prstGeom>
          <a:noFill/>
        </p:spPr>
      </p:pic>
      <p:pic>
        <p:nvPicPr>
          <p:cNvPr id="2051" name="Picture 3" descr="C:\Users\Baraka\Pictures\médecin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084" y="1570566"/>
            <a:ext cx="2694620" cy="1949517"/>
          </a:xfrm>
          <a:prstGeom prst="rect">
            <a:avLst/>
          </a:prstGeom>
          <a:noFill/>
        </p:spPr>
      </p:pic>
      <p:pic>
        <p:nvPicPr>
          <p:cNvPr id="2052" name="Picture 4" descr="C:\Users\Baraka\Pictures\médecin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501008"/>
            <a:ext cx="3456384" cy="2376264"/>
          </a:xfrm>
          <a:prstGeom prst="rect">
            <a:avLst/>
          </a:prstGeom>
          <a:noFill/>
        </p:spPr>
      </p:pic>
      <p:pic>
        <p:nvPicPr>
          <p:cNvPr id="2053" name="Picture 5" descr="C:\Users\Baraka\Pictures\médecine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93096"/>
            <a:ext cx="3096344" cy="1800200"/>
          </a:xfrm>
          <a:prstGeom prst="rect">
            <a:avLst/>
          </a:prstGeom>
          <a:noFill/>
        </p:spPr>
      </p:pic>
      <p:pic>
        <p:nvPicPr>
          <p:cNvPr id="2054" name="Picture 6" descr="C:\Users\Baraka\Pictures\médecine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988840"/>
            <a:ext cx="2088232" cy="1656184"/>
          </a:xfrm>
          <a:prstGeom prst="rect">
            <a:avLst/>
          </a:prstGeom>
          <a:noFill/>
        </p:spPr>
      </p:pic>
      <p:pic>
        <p:nvPicPr>
          <p:cNvPr id="2055" name="Picture 7" descr="C:\Users\Baraka\Pictures\médecine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3212976"/>
            <a:ext cx="2520280" cy="2088232"/>
          </a:xfrm>
          <a:prstGeom prst="rect">
            <a:avLst/>
          </a:prstGeom>
          <a:noFill/>
        </p:spPr>
      </p:pic>
      <p:pic>
        <p:nvPicPr>
          <p:cNvPr id="2056" name="Picture 8" descr="C:\Users\Baraka\Pictures\médecine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1628800"/>
            <a:ext cx="1224136" cy="1080120"/>
          </a:xfrm>
          <a:prstGeom prst="rect">
            <a:avLst/>
          </a:prstGeom>
          <a:noFill/>
        </p:spPr>
      </p:pic>
      <p:pic>
        <p:nvPicPr>
          <p:cNvPr id="2057" name="Picture 9" descr="C:\Users\Baraka\Pictures\médecine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2996952"/>
            <a:ext cx="1944216" cy="1584176"/>
          </a:xfrm>
          <a:prstGeom prst="rect">
            <a:avLst/>
          </a:prstGeom>
          <a:noFill/>
        </p:spPr>
      </p:pic>
      <p:pic>
        <p:nvPicPr>
          <p:cNvPr id="2058" name="Picture 10" descr="C:\Users\Baraka\Pictures\médecine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920" y="5229200"/>
            <a:ext cx="4690492" cy="943942"/>
          </a:xfrm>
          <a:prstGeom prst="rect">
            <a:avLst/>
          </a:prstGeom>
          <a:noFill/>
        </p:spPr>
      </p:pic>
      <p:pic>
        <p:nvPicPr>
          <p:cNvPr id="2059" name="Picture 11" descr="C:\Users\Baraka\Pictures\médecine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2636912"/>
            <a:ext cx="1335782" cy="1296144"/>
          </a:xfrm>
          <a:prstGeom prst="rect">
            <a:avLst/>
          </a:prstGeom>
          <a:noFill/>
        </p:spPr>
      </p:pic>
      <p:pic>
        <p:nvPicPr>
          <p:cNvPr id="2060" name="Picture 12" descr="C:\Users\Baraka\Pictures\médicale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67178" y="1268760"/>
            <a:ext cx="2076822" cy="1664196"/>
          </a:xfrm>
          <a:prstGeom prst="rect">
            <a:avLst/>
          </a:prstGeom>
          <a:noFill/>
        </p:spPr>
      </p:pic>
      <p:pic>
        <p:nvPicPr>
          <p:cNvPr id="2061" name="Picture 13" descr="C:\Users\Baraka\Pictures\médecine1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264" y="2492896"/>
            <a:ext cx="2195736" cy="1368152"/>
          </a:xfrm>
          <a:prstGeom prst="rect">
            <a:avLst/>
          </a:prstGeom>
          <a:noFill/>
        </p:spPr>
      </p:pic>
      <p:pic>
        <p:nvPicPr>
          <p:cNvPr id="2062" name="Picture 14" descr="C:\Users\Baraka\Pictures\médecine1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7704" y="2708920"/>
            <a:ext cx="1211982" cy="1036588"/>
          </a:xfrm>
          <a:prstGeom prst="rect">
            <a:avLst/>
          </a:prstGeom>
          <a:noFill/>
        </p:spPr>
      </p:pic>
      <p:pic>
        <p:nvPicPr>
          <p:cNvPr id="2063" name="Picture 15" descr="C:\Users\Baraka\Pictures\médecine1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52320" y="1052736"/>
            <a:ext cx="1296144" cy="864096"/>
          </a:xfrm>
          <a:prstGeom prst="rect">
            <a:avLst/>
          </a:prstGeom>
          <a:noFill/>
        </p:spPr>
      </p:pic>
      <p:pic>
        <p:nvPicPr>
          <p:cNvPr id="2064" name="Picture 16" descr="C:\Users\Baraka\Pictures\neuroscience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56376" y="4869160"/>
            <a:ext cx="851917" cy="1161479"/>
          </a:xfrm>
          <a:prstGeom prst="rect">
            <a:avLst/>
          </a:prstGeom>
          <a:noFill/>
        </p:spPr>
      </p:pic>
      <p:pic>
        <p:nvPicPr>
          <p:cNvPr id="2065" name="Picture 17" descr="C:\Users\Baraka\Pictures\537-6_default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71600" y="980728"/>
            <a:ext cx="1872208" cy="792088"/>
          </a:xfrm>
          <a:prstGeom prst="rect">
            <a:avLst/>
          </a:prstGeom>
          <a:noFill/>
        </p:spPr>
      </p:pic>
      <p:pic>
        <p:nvPicPr>
          <p:cNvPr id="1026" name="Picture 2" descr="C:\Users\Baraka\Pictures\9783456839134FS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3284984"/>
            <a:ext cx="952500" cy="1296144"/>
          </a:xfrm>
          <a:prstGeom prst="rect">
            <a:avLst/>
          </a:prstGeom>
          <a:noFill/>
        </p:spPr>
      </p:pic>
      <p:pic>
        <p:nvPicPr>
          <p:cNvPr id="1027" name="Picture 3" descr="C:\Users\Baraka\Pictures\index4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15916" y="1969760"/>
            <a:ext cx="1368152" cy="720080"/>
          </a:xfrm>
          <a:prstGeom prst="rect">
            <a:avLst/>
          </a:prstGeom>
          <a:noFill/>
        </p:spPr>
      </p:pic>
      <p:pic>
        <p:nvPicPr>
          <p:cNvPr id="1028" name="Picture 4" descr="C:\Users\Baraka\Pictures\schema-grossesse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68344" y="0"/>
            <a:ext cx="1187624" cy="1196752"/>
          </a:xfrm>
          <a:prstGeom prst="rect">
            <a:avLst/>
          </a:prstGeom>
          <a:noFill/>
        </p:spPr>
      </p:pic>
      <p:pic>
        <p:nvPicPr>
          <p:cNvPr id="1029" name="Picture 5" descr="C:\Users\Baraka\Pictures\Plutchik-wheel_fr.svg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915816" y="5229200"/>
            <a:ext cx="1172939" cy="1148557"/>
          </a:xfrm>
          <a:prstGeom prst="rect">
            <a:avLst/>
          </a:prstGeom>
          <a:noFill/>
        </p:spPr>
      </p:pic>
      <p:pic>
        <p:nvPicPr>
          <p:cNvPr id="1031" name="Picture 7" descr="C:\Users\Baraka\Pictures\circuit récompense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868144" y="3284984"/>
            <a:ext cx="1440160" cy="864096"/>
          </a:xfrm>
          <a:prstGeom prst="rect">
            <a:avLst/>
          </a:prstGeom>
          <a:noFill/>
        </p:spPr>
      </p:pic>
      <p:pic>
        <p:nvPicPr>
          <p:cNvPr id="1032" name="Picture 8" descr="C:\Users\Baraka\Pictures\images7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300192" y="908720"/>
            <a:ext cx="1243011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8064896" cy="1080120"/>
          </a:xfrm>
        </p:spPr>
        <p:txBody>
          <a:bodyPr>
            <a:normAutofit fontScale="90000"/>
          </a:bodyPr>
          <a:lstStyle/>
          <a:p>
            <a:r>
              <a:rPr lang="fr-CH" b="1" dirty="0" smtClean="0">
                <a:solidFill>
                  <a:srgbClr val="0070C0"/>
                </a:solidFill>
                <a:latin typeface="Papyrus" pitchFamily="66" charset="0"/>
              </a:rPr>
              <a:t>Pharmacothérapie </a:t>
            </a:r>
            <a:br>
              <a:rPr lang="fr-CH" b="1" dirty="0" smtClean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b="1" dirty="0" smtClean="0">
                <a:solidFill>
                  <a:srgbClr val="0070C0"/>
                </a:solidFill>
                <a:latin typeface="Papyrus" pitchFamily="66" charset="0"/>
              </a:rPr>
              <a:t>des addictions</a:t>
            </a:r>
            <a:r>
              <a:rPr lang="fr-CH" sz="3600" b="1" dirty="0" smtClean="0">
                <a:solidFill>
                  <a:srgbClr val="0070C0"/>
                </a:solidFill>
                <a:latin typeface="Papyrus" pitchFamily="66" charset="0"/>
              </a:rPr>
              <a:t/>
            </a:r>
            <a:br>
              <a:rPr lang="fr-CH" sz="3600" b="1" dirty="0" smtClean="0">
                <a:solidFill>
                  <a:srgbClr val="0070C0"/>
                </a:solidFill>
                <a:latin typeface="Papyrus" pitchFamily="66" charset="0"/>
              </a:rPr>
            </a:br>
            <a:r>
              <a:rPr lang="fr-CH" sz="1400" b="1" dirty="0" smtClean="0">
                <a:solidFill>
                  <a:srgbClr val="0070C0"/>
                </a:solidFill>
                <a:latin typeface="Papyrus" pitchFamily="66" charset="0"/>
              </a:rPr>
              <a:t>Sevrages/Intoxication/ Addictolytiques …</a:t>
            </a:r>
            <a:r>
              <a:rPr lang="fr-CH" sz="1400" b="1" dirty="0" smtClean="0">
                <a:solidFill>
                  <a:srgbClr val="00B0F0"/>
                </a:solidFill>
                <a:latin typeface="Papyrus" pitchFamily="66" charset="0"/>
              </a:rPr>
              <a:t/>
            </a:r>
            <a:br>
              <a:rPr lang="fr-CH" sz="1400" b="1" dirty="0" smtClean="0">
                <a:solidFill>
                  <a:srgbClr val="00B0F0"/>
                </a:solidFill>
                <a:latin typeface="Papyrus" pitchFamily="66" charset="0"/>
              </a:rPr>
            </a:br>
            <a:endParaRPr lang="fr-CH" sz="1400" b="1" dirty="0">
              <a:solidFill>
                <a:srgbClr val="00B0F0"/>
              </a:solidFill>
              <a:latin typeface="Papyrus" pitchFamily="66" charset="0"/>
            </a:endParaRPr>
          </a:p>
        </p:txBody>
      </p:sp>
      <p:pic>
        <p:nvPicPr>
          <p:cNvPr id="3074" name="Picture 2" descr="C:\Users\Baraka\Pictures\methad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2034406" cy="2438524"/>
          </a:xfrm>
          <a:prstGeom prst="rect">
            <a:avLst/>
          </a:prstGeom>
          <a:noFill/>
        </p:spPr>
      </p:pic>
      <p:pic>
        <p:nvPicPr>
          <p:cNvPr id="3075" name="Picture 3" descr="C:\Users\Baraka\Pictures\oxazép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852936"/>
            <a:ext cx="2448272" cy="1224136"/>
          </a:xfrm>
          <a:prstGeom prst="rect">
            <a:avLst/>
          </a:prstGeom>
          <a:noFill/>
        </p:spPr>
      </p:pic>
      <p:pic>
        <p:nvPicPr>
          <p:cNvPr id="3076" name="Picture 4" descr="C:\Users\Baraka\Pictures\médecine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780928"/>
            <a:ext cx="1375420" cy="1440160"/>
          </a:xfrm>
          <a:prstGeom prst="rect">
            <a:avLst/>
          </a:prstGeom>
          <a:noFill/>
        </p:spPr>
      </p:pic>
      <p:pic>
        <p:nvPicPr>
          <p:cNvPr id="3077" name="Picture 5" descr="C:\Users\Baraka\Pictures\antab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996952"/>
            <a:ext cx="2088232" cy="1656184"/>
          </a:xfrm>
          <a:prstGeom prst="rect">
            <a:avLst/>
          </a:prstGeom>
          <a:noFill/>
        </p:spPr>
      </p:pic>
      <p:pic>
        <p:nvPicPr>
          <p:cNvPr id="3078" name="Picture 6" descr="C:\Users\Baraka\Pictures\acampros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7" y="4149080"/>
            <a:ext cx="1512168" cy="848295"/>
          </a:xfrm>
          <a:prstGeom prst="rect">
            <a:avLst/>
          </a:prstGeom>
          <a:noFill/>
        </p:spPr>
      </p:pic>
      <p:pic>
        <p:nvPicPr>
          <p:cNvPr id="3079" name="Picture 7" descr="C:\Users\Baraka\Pictures\subute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3933056"/>
            <a:ext cx="1900808" cy="997967"/>
          </a:xfrm>
          <a:prstGeom prst="rect">
            <a:avLst/>
          </a:prstGeom>
          <a:noFill/>
        </p:spPr>
      </p:pic>
      <p:pic>
        <p:nvPicPr>
          <p:cNvPr id="3080" name="Picture 8" descr="C:\Users\Baraka\Pictures\inde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941168"/>
            <a:ext cx="1944216" cy="1080120"/>
          </a:xfrm>
          <a:prstGeom prst="rect">
            <a:avLst/>
          </a:prstGeom>
          <a:noFill/>
        </p:spPr>
      </p:pic>
      <p:pic>
        <p:nvPicPr>
          <p:cNvPr id="3081" name="Picture 9" descr="C:\Users\Baraka\Pictures\index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2060848"/>
            <a:ext cx="2232248" cy="1119386"/>
          </a:xfrm>
          <a:prstGeom prst="rect">
            <a:avLst/>
          </a:prstGeom>
          <a:noFill/>
        </p:spPr>
      </p:pic>
      <p:pic>
        <p:nvPicPr>
          <p:cNvPr id="3082" name="Picture 10" descr="C:\Users\Baraka\Pictures\05-12-07_025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4869160"/>
            <a:ext cx="2160240" cy="1224136"/>
          </a:xfrm>
          <a:prstGeom prst="rect">
            <a:avLst/>
          </a:prstGeom>
          <a:noFill/>
        </p:spPr>
      </p:pic>
      <p:pic>
        <p:nvPicPr>
          <p:cNvPr id="3083" name="Picture 11" descr="C:\Users\Baraka\Pictures\dokteronline-champix-436-3-135305730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4293096"/>
            <a:ext cx="1656184" cy="1872208"/>
          </a:xfrm>
          <a:prstGeom prst="rect">
            <a:avLst/>
          </a:prstGeom>
          <a:noFill/>
        </p:spPr>
      </p:pic>
      <p:pic>
        <p:nvPicPr>
          <p:cNvPr id="2050" name="Picture 2" descr="C:\Users\Baraka\Pictures\médicale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264" y="188640"/>
            <a:ext cx="1428750" cy="800100"/>
          </a:xfrm>
          <a:prstGeom prst="rect">
            <a:avLst/>
          </a:prstGeom>
          <a:noFill/>
        </p:spPr>
      </p:pic>
      <p:pic>
        <p:nvPicPr>
          <p:cNvPr id="2051" name="Picture 3" descr="C:\Users\Baraka\Pictures\index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64088" y="4437112"/>
            <a:ext cx="1177477" cy="1320924"/>
          </a:xfrm>
          <a:prstGeom prst="rect">
            <a:avLst/>
          </a:prstGeom>
          <a:noFill/>
        </p:spPr>
      </p:pic>
      <p:pic>
        <p:nvPicPr>
          <p:cNvPr id="2052" name="Picture 4" descr="C:\Users\Baraka\Pictures\index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0272" y="1772816"/>
            <a:ext cx="1893118" cy="1296144"/>
          </a:xfrm>
          <a:prstGeom prst="rect">
            <a:avLst/>
          </a:prstGeom>
          <a:noFill/>
        </p:spPr>
      </p:pic>
      <p:pic>
        <p:nvPicPr>
          <p:cNvPr id="2053" name="Picture 5" descr="C:\Users\Baraka\Pictures\index7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8144" y="1844824"/>
            <a:ext cx="1368152" cy="1440160"/>
          </a:xfrm>
          <a:prstGeom prst="rect">
            <a:avLst/>
          </a:prstGeom>
          <a:noFill/>
        </p:spPr>
      </p:pic>
      <p:pic>
        <p:nvPicPr>
          <p:cNvPr id="2054" name="Picture 6" descr="C:\Users\Baraka\Pictures\Wellbutrin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83768" y="4581128"/>
            <a:ext cx="1296144" cy="1645816"/>
          </a:xfrm>
          <a:prstGeom prst="rect">
            <a:avLst/>
          </a:prstGeom>
          <a:noFill/>
        </p:spPr>
      </p:pic>
      <p:pic>
        <p:nvPicPr>
          <p:cNvPr id="1027" name="Picture 3" descr="C:\Users\Baraka\Pictures\index9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9512" y="1916832"/>
            <a:ext cx="1351409" cy="7667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2896" y="-171450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147</Words>
  <Application>Microsoft Office PowerPoint</Application>
  <PresentationFormat>Affichage à l'écran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Extrait  de la 1ère Rencontre Addiction  Jura – Jura bernois Médecine des Addictions (introduction de la Rencontre)  </vt:lpstr>
      <vt:lpstr>De la Toxicomanie à la Toxicodépendance …       Il y a quelques années &gt; phénomène de toxicomanie&gt; but était la« guérison ».  Aujourd'hui &gt; maladie chronique &gt;trouble primaire ou secondaire.   La dépendance &gt; cherche un plaisir immédiat mais aussi recherche de soulager un mal-être par le produit consommé (automédication).   </vt:lpstr>
      <vt:lpstr>              Addiction  « Une consommation (ou pratique)  compulsive et non contrôlée  / Caractère prioritaire de la conduite addictive sur les autres besoins »    « Une conduite qui repose sur une envie répétée et irrépressible, en dépit de la motivation et des efforts du sujet pour s'y soustraire » </vt:lpstr>
      <vt:lpstr>                              Addiction -Abandon de la distinction drogue légale/illégale -Parenté entre addiction avec ou sans substance,  -Terminologie moins restrictive et moins stigmatisante. </vt:lpstr>
      <vt:lpstr>Toutes ces addictions      -Système de récompense du circuit de la dépendance  (Noyaux centraux: ATV, Noyau accumbens, cortex préfrontal )                                                                   -Produits  &gt;&gt;&gt;  Augmenter la libération de dopamine  &gt; &gt;&gt; prise  de risques pour obtenir la récompense    </vt:lpstr>
      <vt:lpstr>Plasticité cérébrale  La mémoire des dépendants en Imagerie/  Notion fondamentale Changement = Temps</vt:lpstr>
      <vt:lpstr>Médecine de l’Addiction compétences</vt:lpstr>
      <vt:lpstr>Pharmacothérapie  des addictions Sevrages/Intoxication/ Addictolytiques … </vt:lpstr>
      <vt:lpstr>Diapositive 9</vt:lpstr>
      <vt:lpstr>Ressources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Extrait  de la 1ère Rencontre Addiction  Jura – Jura bernois  </dc:title>
  <dc:creator>Baraka</dc:creator>
  <cp:lastModifiedBy>Baraka</cp:lastModifiedBy>
  <cp:revision>23</cp:revision>
  <dcterms:created xsi:type="dcterms:W3CDTF">2017-03-04T10:28:21Z</dcterms:created>
  <dcterms:modified xsi:type="dcterms:W3CDTF">2017-03-05T12:31:04Z</dcterms:modified>
</cp:coreProperties>
</file>