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3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1F001-DE55-44E1-A44C-3F7BA57C1C1B}" type="datetimeFigureOut">
              <a:rPr lang="fr-CH" smtClean="0"/>
              <a:pPr/>
              <a:t>05.03.2017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ED67A-5BB6-4AFF-B22E-69670622C68E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1F001-DE55-44E1-A44C-3F7BA57C1C1B}" type="datetimeFigureOut">
              <a:rPr lang="fr-CH" smtClean="0"/>
              <a:pPr/>
              <a:t>05.03.2017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ED67A-5BB6-4AFF-B22E-69670622C68E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1F001-DE55-44E1-A44C-3F7BA57C1C1B}" type="datetimeFigureOut">
              <a:rPr lang="fr-CH" smtClean="0"/>
              <a:pPr/>
              <a:t>05.03.2017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ED67A-5BB6-4AFF-B22E-69670622C68E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fr-CH" noProof="0" smtClean="0"/>
          </a:p>
        </p:txBody>
      </p:sp>
      <p:sp>
        <p:nvSpPr>
          <p:cNvPr id="4" name="ZoneTexte 3"/>
          <p:cNvSpPr txBox="1"/>
          <p:nvPr userDrawn="1"/>
        </p:nvSpPr>
        <p:spPr>
          <a:xfrm>
            <a:off x="71406" y="6572272"/>
            <a:ext cx="42862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500" dirty="0" smtClean="0"/>
              <a:t>MO-214</a:t>
            </a:r>
            <a:endParaRPr lang="fr-CH" sz="5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1F001-DE55-44E1-A44C-3F7BA57C1C1B}" type="datetimeFigureOut">
              <a:rPr lang="fr-CH" smtClean="0"/>
              <a:pPr/>
              <a:t>05.03.2017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ED67A-5BB6-4AFF-B22E-69670622C68E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1F001-DE55-44E1-A44C-3F7BA57C1C1B}" type="datetimeFigureOut">
              <a:rPr lang="fr-CH" smtClean="0"/>
              <a:pPr/>
              <a:t>05.03.2017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ED67A-5BB6-4AFF-B22E-69670622C68E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1F001-DE55-44E1-A44C-3F7BA57C1C1B}" type="datetimeFigureOut">
              <a:rPr lang="fr-CH" smtClean="0"/>
              <a:pPr/>
              <a:t>05.03.2017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ED67A-5BB6-4AFF-B22E-69670622C68E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1F001-DE55-44E1-A44C-3F7BA57C1C1B}" type="datetimeFigureOut">
              <a:rPr lang="fr-CH" smtClean="0"/>
              <a:pPr/>
              <a:t>05.03.2017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ED67A-5BB6-4AFF-B22E-69670622C68E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1F001-DE55-44E1-A44C-3F7BA57C1C1B}" type="datetimeFigureOut">
              <a:rPr lang="fr-CH" smtClean="0"/>
              <a:pPr/>
              <a:t>05.03.2017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ED67A-5BB6-4AFF-B22E-69670622C68E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1F001-DE55-44E1-A44C-3F7BA57C1C1B}" type="datetimeFigureOut">
              <a:rPr lang="fr-CH" smtClean="0"/>
              <a:pPr/>
              <a:t>05.03.2017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ED67A-5BB6-4AFF-B22E-69670622C68E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1F001-DE55-44E1-A44C-3F7BA57C1C1B}" type="datetimeFigureOut">
              <a:rPr lang="fr-CH" smtClean="0"/>
              <a:pPr/>
              <a:t>05.03.2017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ED67A-5BB6-4AFF-B22E-69670622C68E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1F001-DE55-44E1-A44C-3F7BA57C1C1B}" type="datetimeFigureOut">
              <a:rPr lang="fr-CH" smtClean="0"/>
              <a:pPr/>
              <a:t>05.03.2017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ED67A-5BB6-4AFF-B22E-69670622C68E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1F001-DE55-44E1-A44C-3F7BA57C1C1B}" type="datetimeFigureOut">
              <a:rPr lang="fr-CH" smtClean="0"/>
              <a:pPr/>
              <a:t>05.03.2017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ED67A-5BB6-4AFF-B22E-69670622C68E}" type="slidenum">
              <a:rPr lang="fr-CH" smtClean="0"/>
              <a:pPr/>
              <a:t>‹N°›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sam.ch/SSAM/fr" TargetMode="External"/><Relationship Id="rId3" Type="http://schemas.openxmlformats.org/officeDocument/2006/relationships/hyperlink" Target="https://serval.unil.ch/resource/serval:BIB_0A04231451A2.P001/REF" TargetMode="External"/><Relationship Id="rId7" Type="http://schemas.openxmlformats.org/officeDocument/2006/relationships/hyperlink" Target="http://www.revmed.ch/rms/2015/RMS-N-456-457/Addictions" TargetMode="External"/><Relationship Id="rId2" Type="http://schemas.openxmlformats.org/officeDocument/2006/relationships/hyperlink" Target="http://www.revmed.ch/rms/2013/RMS-383/La-prophylaxie-postexposition-dans-tous-ses-etat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ag.admin.ch/themen/drogen/00039/04355/10157/index.html?lang=fr" TargetMode="External"/><Relationship Id="rId5" Type="http://schemas.openxmlformats.org/officeDocument/2006/relationships/hyperlink" Target="http://www.bag.admin.ch/themen/drogen/00042/index.html?lang=fr" TargetMode="External"/><Relationship Id="rId4" Type="http://schemas.openxmlformats.org/officeDocument/2006/relationships/hyperlink" Target="http://www.bullmed.ch/forum/medecine-de-laddiction.html" TargetMode="External"/><Relationship Id="rId9" Type="http://schemas.openxmlformats.org/officeDocument/2006/relationships/hyperlink" Target="http://files.chuv.ch/internet-docs/pha/medicaments/liste_qt_11_2010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1728191"/>
          </a:xfrm>
        </p:spPr>
        <p:txBody>
          <a:bodyPr>
            <a:normAutofit fontScale="90000"/>
          </a:bodyPr>
          <a:lstStyle/>
          <a:p>
            <a:pPr marL="0" indent="0">
              <a:defRPr/>
            </a:pPr>
            <a:r>
              <a:rPr lang="fr-CH" sz="5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/>
            </a:r>
            <a:br>
              <a:rPr lang="fr-CH" sz="5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</a:br>
            <a:r>
              <a:rPr lang="fr-CH" sz="4000" b="1" dirty="0">
                <a:solidFill>
                  <a:srgbClr val="0070C0"/>
                </a:solidFill>
                <a:latin typeface="Palatino Linotype" pitchFamily="18" charset="0"/>
              </a:rPr>
              <a:t>Extrait</a:t>
            </a:r>
            <a:r>
              <a:rPr lang="fr-CH" sz="4000" b="1" dirty="0">
                <a:solidFill>
                  <a:srgbClr val="0070C0"/>
                </a:solidFill>
                <a:latin typeface="Papyrus" pitchFamily="66" charset="0"/>
              </a:rPr>
              <a:t> </a:t>
            </a:r>
            <a:r>
              <a:rPr lang="fr-CH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/>
            </a:r>
            <a:br>
              <a:rPr lang="fr-CH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</a:br>
            <a:r>
              <a:rPr lang="fr-CH" sz="1800" dirty="0">
                <a:solidFill>
                  <a:srgbClr val="0070C0"/>
                </a:solidFill>
                <a:latin typeface="Palatino Linotype" pitchFamily="18" charset="0"/>
              </a:rPr>
              <a:t>de la 1</a:t>
            </a:r>
            <a:r>
              <a:rPr lang="fr-CH" sz="1800" baseline="30000" dirty="0">
                <a:solidFill>
                  <a:srgbClr val="0070C0"/>
                </a:solidFill>
                <a:latin typeface="Palatino Linotype" pitchFamily="18" charset="0"/>
              </a:rPr>
              <a:t>ère</a:t>
            </a:r>
            <a:r>
              <a:rPr lang="fr-CH" sz="1800" dirty="0">
                <a:solidFill>
                  <a:srgbClr val="0070C0"/>
                </a:solidFill>
                <a:latin typeface="Palatino Linotype" pitchFamily="18" charset="0"/>
              </a:rPr>
              <a:t> Rencontre Addiction  Jura – Jura </a:t>
            </a:r>
            <a:r>
              <a:rPr lang="fr-CH" sz="1800" dirty="0" smtClean="0">
                <a:solidFill>
                  <a:srgbClr val="0070C0"/>
                </a:solidFill>
                <a:latin typeface="Palatino Linotype" pitchFamily="18" charset="0"/>
              </a:rPr>
              <a:t>bernoi</a:t>
            </a:r>
            <a:r>
              <a:rPr lang="fr-CH" sz="1800" dirty="0">
                <a:solidFill>
                  <a:srgbClr val="0070C0"/>
                </a:solidFill>
                <a:latin typeface="Papyrus" pitchFamily="66" charset="0"/>
              </a:rPr>
              <a:t>s</a:t>
            </a:r>
            <a:r>
              <a:rPr lang="fr-CH" sz="1800" dirty="0" smtClean="0">
                <a:solidFill>
                  <a:srgbClr val="0070C0"/>
                </a:solidFill>
                <a:latin typeface="Papyrus" pitchFamily="66" charset="0"/>
              </a:rPr>
              <a:t/>
            </a:r>
            <a:br>
              <a:rPr lang="fr-CH" sz="1800" dirty="0" smtClean="0">
                <a:solidFill>
                  <a:srgbClr val="0070C0"/>
                </a:solidFill>
                <a:latin typeface="Papyrus" pitchFamily="66" charset="0"/>
              </a:rPr>
            </a:br>
            <a:r>
              <a:rPr lang="fr-CH" sz="1800" dirty="0" smtClean="0">
                <a:solidFill>
                  <a:srgbClr val="0070C0"/>
                </a:solidFill>
                <a:latin typeface="Papyrus" pitchFamily="66" charset="0"/>
              </a:rPr>
              <a:t>(1</a:t>
            </a:r>
            <a:r>
              <a:rPr lang="fr-CH" sz="1800" baseline="30000" dirty="0" smtClean="0">
                <a:solidFill>
                  <a:srgbClr val="0070C0"/>
                </a:solidFill>
                <a:latin typeface="Papyrus" pitchFamily="66" charset="0"/>
              </a:rPr>
              <a:t>ère</a:t>
            </a:r>
            <a:r>
              <a:rPr lang="fr-CH" sz="1800" dirty="0" smtClean="0">
                <a:solidFill>
                  <a:srgbClr val="0070C0"/>
                </a:solidFill>
                <a:latin typeface="Papyrus" pitchFamily="66" charset="0"/>
              </a:rPr>
              <a:t> Vignette clinique)</a:t>
            </a:r>
            <a:r>
              <a:rPr lang="fr-CH" sz="2400" dirty="0">
                <a:solidFill>
                  <a:srgbClr val="0070C0"/>
                </a:solidFill>
                <a:latin typeface="Papyrus" pitchFamily="66" charset="0"/>
              </a:rPr>
              <a:t/>
            </a:r>
            <a:br>
              <a:rPr lang="fr-CH" sz="2400" dirty="0">
                <a:solidFill>
                  <a:srgbClr val="0070C0"/>
                </a:solidFill>
                <a:latin typeface="Papyrus" pitchFamily="66" charset="0"/>
              </a:rPr>
            </a:br>
            <a:r>
              <a:rPr lang="fr-CH" sz="3100" b="1" u="sng" dirty="0">
                <a:solidFill>
                  <a:srgbClr val="0070C0"/>
                </a:solidFill>
                <a:latin typeface="Papyrus" pitchFamily="66" charset="0"/>
              </a:rPr>
              <a:t>Douleur chronique chez un </a:t>
            </a:r>
            <a:r>
              <a:rPr lang="fr-CH" sz="3100" b="1" u="sng" dirty="0" smtClean="0">
                <a:solidFill>
                  <a:srgbClr val="0070C0"/>
                </a:solidFill>
                <a:latin typeface="Papyrus" pitchFamily="66" charset="0"/>
              </a:rPr>
              <a:t>toxicodépendant</a:t>
            </a:r>
            <a:r>
              <a:rPr lang="fr-CH" b="1" i="1" dirty="0">
                <a:latin typeface="Palatino Linotype" pitchFamily="18" charset="0"/>
              </a:rPr>
              <a:t/>
            </a:r>
            <a:br>
              <a:rPr lang="fr-CH" b="1" i="1" dirty="0">
                <a:latin typeface="Palatino Linotype" pitchFamily="18" charset="0"/>
              </a:rPr>
            </a:br>
            <a:r>
              <a:rPr lang="fr-CH" sz="4000" i="1" dirty="0">
                <a:latin typeface="Palatino Linotype" pitchFamily="18" charset="0"/>
              </a:rPr>
              <a:t/>
            </a:r>
            <a:br>
              <a:rPr lang="fr-CH" sz="4000" i="1" dirty="0">
                <a:latin typeface="Palatino Linotype" pitchFamily="18" charset="0"/>
              </a:rPr>
            </a:br>
            <a:endParaRPr lang="fr-CH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5733256"/>
            <a:ext cx="6400800" cy="792088"/>
          </a:xfrm>
        </p:spPr>
        <p:txBody>
          <a:bodyPr>
            <a:normAutofit/>
          </a:bodyPr>
          <a:lstStyle/>
          <a:p>
            <a:r>
              <a:rPr lang="fr-CH" sz="1800" b="1" dirty="0" smtClean="0">
                <a:solidFill>
                  <a:srgbClr val="0070C0"/>
                </a:solidFill>
                <a:latin typeface="Palatino Linotype" pitchFamily="18" charset="0"/>
                <a:ea typeface="Batang" pitchFamily="18" charset="-127"/>
              </a:rPr>
              <a:t>Hatem, BEN YAHIA</a:t>
            </a:r>
            <a:r>
              <a:rPr lang="fr-CH" sz="1800" b="1" dirty="0" smtClean="0">
                <a:solidFill>
                  <a:srgbClr val="0070C0"/>
                </a:solidFill>
                <a:latin typeface="Palatino Linotype" pitchFamily="18" charset="0"/>
              </a:rPr>
              <a:t/>
            </a:r>
            <a:br>
              <a:rPr lang="fr-CH" sz="1800" b="1" dirty="0" smtClean="0">
                <a:solidFill>
                  <a:srgbClr val="0070C0"/>
                </a:solidFill>
                <a:latin typeface="Palatino Linotype" pitchFamily="18" charset="0"/>
              </a:rPr>
            </a:br>
            <a:r>
              <a:rPr lang="fr-CH" sz="1800" dirty="0" err="1" smtClean="0">
                <a:solidFill>
                  <a:srgbClr val="0070C0"/>
                </a:solidFill>
                <a:latin typeface="Palatino Linotype" pitchFamily="18" charset="0"/>
                <a:ea typeface="Batang" pitchFamily="18" charset="-127"/>
              </a:rPr>
              <a:t>Bellelay</a:t>
            </a:r>
            <a:r>
              <a:rPr lang="fr-CH" sz="1800" dirty="0" smtClean="0">
                <a:solidFill>
                  <a:srgbClr val="0070C0"/>
                </a:solidFill>
                <a:latin typeface="Palatino Linotype" pitchFamily="18" charset="0"/>
                <a:ea typeface="Batang" pitchFamily="18" charset="-127"/>
              </a:rPr>
              <a:t>, </a:t>
            </a:r>
            <a:r>
              <a:rPr lang="fr-CH" sz="1800" dirty="0" smtClean="0">
                <a:solidFill>
                  <a:srgbClr val="0070C0"/>
                </a:solidFill>
                <a:latin typeface="Palatino Linotype" pitchFamily="18" charset="0"/>
              </a:rPr>
              <a:t>Mardi 8 septembre 2015</a:t>
            </a:r>
            <a:endParaRPr lang="fr-CH" sz="1800" dirty="0">
              <a:solidFill>
                <a:srgbClr val="0070C0"/>
              </a:solidFill>
            </a:endParaRPr>
          </a:p>
        </p:txBody>
      </p:sp>
      <p:pic>
        <p:nvPicPr>
          <p:cNvPr id="4" name="Picture 7" descr="C:\Users\Baraka\Pictures\Les vacheries du fu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1988840"/>
            <a:ext cx="1872208" cy="1296144"/>
          </a:xfrm>
          <a:prstGeom prst="rect">
            <a:avLst/>
          </a:prstGeom>
          <a:noFill/>
        </p:spPr>
      </p:pic>
      <p:pic>
        <p:nvPicPr>
          <p:cNvPr id="5" name="Picture 4" descr="C:\Users\Baraka\Pictures\residentiel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48880"/>
            <a:ext cx="2160240" cy="1872208"/>
          </a:xfrm>
          <a:prstGeom prst="rect">
            <a:avLst/>
          </a:prstGeom>
          <a:noFill/>
        </p:spPr>
      </p:pic>
      <p:pic>
        <p:nvPicPr>
          <p:cNvPr id="6" name="Picture 2" descr="C:\Users\Baraka\Pictures\fondation contac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581128"/>
            <a:ext cx="1728192" cy="1728192"/>
          </a:xfrm>
          <a:prstGeom prst="rect">
            <a:avLst/>
          </a:prstGeom>
          <a:noFill/>
        </p:spPr>
      </p:pic>
      <p:pic>
        <p:nvPicPr>
          <p:cNvPr id="7" name="Picture 5" descr="C:\Users\Baraka\Pictures\santé bernoise bienn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4581128"/>
            <a:ext cx="3744416" cy="936104"/>
          </a:xfrm>
          <a:prstGeom prst="rect">
            <a:avLst/>
          </a:prstGeom>
          <a:noFill/>
        </p:spPr>
      </p:pic>
      <p:pic>
        <p:nvPicPr>
          <p:cNvPr id="8" name="Picture 8" descr="C:\Users\Baraka\Pictures\croix-bleue_romande_logo_cbr_300dp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3429000"/>
            <a:ext cx="3816424" cy="792088"/>
          </a:xfrm>
          <a:prstGeom prst="rect">
            <a:avLst/>
          </a:prstGeom>
          <a:noFill/>
        </p:spPr>
      </p:pic>
      <p:pic>
        <p:nvPicPr>
          <p:cNvPr id="9" name="Picture 3" descr="C:\Users\Baraka\Pictures\header_prin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3688" y="2204864"/>
            <a:ext cx="4824536" cy="1224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b="1" dirty="0" smtClean="0">
                <a:solidFill>
                  <a:srgbClr val="0070C0"/>
                </a:solidFill>
                <a:latin typeface="Papyrus" pitchFamily="66" charset="0"/>
              </a:rPr>
              <a:t>Principes</a:t>
            </a:r>
            <a:br>
              <a:rPr lang="fr-CH" b="1" dirty="0" smtClean="0">
                <a:solidFill>
                  <a:srgbClr val="0070C0"/>
                </a:solidFill>
                <a:latin typeface="Papyrus" pitchFamily="66" charset="0"/>
              </a:rPr>
            </a:br>
            <a:r>
              <a:rPr lang="fr-CH" sz="2200" dirty="0" smtClean="0">
                <a:solidFill>
                  <a:srgbClr val="0070C0"/>
                </a:solidFill>
                <a:latin typeface="Papyrus" pitchFamily="66" charset="0"/>
              </a:rPr>
              <a:t>Traitement </a:t>
            </a:r>
            <a:r>
              <a:rPr lang="fr-CH" sz="2200" dirty="0" smtClean="0">
                <a:solidFill>
                  <a:srgbClr val="0070C0"/>
                </a:solidFill>
                <a:latin typeface="Papyrus" pitchFamily="66" charset="0"/>
              </a:rPr>
              <a:t>de la douleur chez les toxicodépendants</a:t>
            </a:r>
            <a:endParaRPr lang="fr-CH" sz="2200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3068960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/>
              <a:buChar char="Ø"/>
            </a:pPr>
            <a:r>
              <a:rPr lang="fr-CH" dirty="0" smtClean="0">
                <a:solidFill>
                  <a:srgbClr val="0070C0"/>
                </a:solidFill>
                <a:latin typeface="Papyrus" pitchFamily="66" charset="0"/>
              </a:rPr>
              <a:t>Même principes: Approche </a:t>
            </a:r>
            <a:r>
              <a:rPr lang="fr-CH" dirty="0">
                <a:solidFill>
                  <a:srgbClr val="0070C0"/>
                </a:solidFill>
                <a:latin typeface="Papyrus" pitchFamily="66" charset="0"/>
              </a:rPr>
              <a:t>par paliers de </a:t>
            </a:r>
            <a:r>
              <a:rPr lang="fr-CH" dirty="0" smtClean="0">
                <a:solidFill>
                  <a:srgbClr val="0070C0"/>
                </a:solidFill>
                <a:latin typeface="Papyrus" pitchFamily="66" charset="0"/>
              </a:rPr>
              <a:t>l’OMS</a:t>
            </a:r>
          </a:p>
          <a:p>
            <a:endParaRPr lang="fr-CH" dirty="0">
              <a:solidFill>
                <a:srgbClr val="0070C0"/>
              </a:solidFill>
              <a:latin typeface="Papyrus" pitchFamily="66" charset="0"/>
            </a:endParaRPr>
          </a:p>
          <a:p>
            <a:pPr>
              <a:buFont typeface="Wingdings"/>
              <a:buChar char="Ø"/>
            </a:pPr>
            <a:r>
              <a:rPr lang="fr-CH" dirty="0">
                <a:solidFill>
                  <a:srgbClr val="0070C0"/>
                </a:solidFill>
                <a:latin typeface="Papyrus" pitchFamily="66" charset="0"/>
              </a:rPr>
              <a:t>L’analgésie à base d’opioïdes </a:t>
            </a:r>
            <a:r>
              <a:rPr lang="fr-CH" dirty="0" smtClean="0">
                <a:solidFill>
                  <a:srgbClr val="0070C0"/>
                </a:solidFill>
                <a:latin typeface="Papyrus" pitchFamily="66" charset="0"/>
              </a:rPr>
              <a:t>&gt;&gt;&gt; </a:t>
            </a:r>
            <a:r>
              <a:rPr lang="fr-CH" u="sng" dirty="0" smtClean="0">
                <a:solidFill>
                  <a:srgbClr val="0070C0"/>
                </a:solidFill>
                <a:latin typeface="Papyrus" pitchFamily="66" charset="0"/>
              </a:rPr>
              <a:t>Plus </a:t>
            </a:r>
            <a:r>
              <a:rPr lang="fr-CH" u="sng" dirty="0">
                <a:solidFill>
                  <a:srgbClr val="0070C0"/>
                </a:solidFill>
                <a:latin typeface="Papyrus" pitchFamily="66" charset="0"/>
              </a:rPr>
              <a:t>haut dosage </a:t>
            </a:r>
            <a:r>
              <a:rPr lang="fr-CH" dirty="0">
                <a:solidFill>
                  <a:srgbClr val="0070C0"/>
                </a:solidFill>
                <a:latin typeface="Papyrus" pitchFamily="66" charset="0"/>
              </a:rPr>
              <a:t>et une </a:t>
            </a:r>
            <a:r>
              <a:rPr lang="fr-CH" u="sng" dirty="0">
                <a:solidFill>
                  <a:srgbClr val="0070C0"/>
                </a:solidFill>
                <a:latin typeface="Papyrus" pitchFamily="66" charset="0"/>
              </a:rPr>
              <a:t>prise plus fréquente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sz="4900" b="1" dirty="0" smtClean="0">
                <a:solidFill>
                  <a:srgbClr val="0070C0"/>
                </a:solidFill>
                <a:latin typeface="Papyrus" pitchFamily="66" charset="0"/>
              </a:rPr>
              <a:t>Principes</a:t>
            </a:r>
            <a:r>
              <a:rPr lang="fr-CH" b="1" dirty="0" smtClean="0">
                <a:solidFill>
                  <a:srgbClr val="0070C0"/>
                </a:solidFill>
                <a:latin typeface="Papyrus" pitchFamily="66" charset="0"/>
              </a:rPr>
              <a:t/>
            </a:r>
            <a:br>
              <a:rPr lang="fr-CH" b="1" dirty="0" smtClean="0">
                <a:solidFill>
                  <a:srgbClr val="0070C0"/>
                </a:solidFill>
                <a:latin typeface="Papyrus" pitchFamily="66" charset="0"/>
              </a:rPr>
            </a:br>
            <a:r>
              <a:rPr lang="fr-CH" sz="2700" dirty="0" smtClean="0">
                <a:solidFill>
                  <a:srgbClr val="0070C0"/>
                </a:solidFill>
                <a:latin typeface="Papyrus" pitchFamily="66" charset="0"/>
              </a:rPr>
              <a:t>Traitement de la douleur chez les toxicodépendants</a:t>
            </a:r>
            <a:endParaRPr lang="fr-CH" sz="2700" dirty="0"/>
          </a:p>
        </p:txBody>
      </p:sp>
      <p:sp>
        <p:nvSpPr>
          <p:cNvPr id="4" name="Rectangle 3"/>
          <p:cNvSpPr/>
          <p:nvPr/>
        </p:nvSpPr>
        <p:spPr>
          <a:xfrm>
            <a:off x="899592" y="2274838"/>
            <a:ext cx="74168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/>
              <a:buChar char="Ø"/>
            </a:pPr>
            <a:r>
              <a:rPr lang="fr-CH" b="1" u="sng" dirty="0" smtClean="0">
                <a:solidFill>
                  <a:srgbClr val="0070C0"/>
                </a:solidFill>
                <a:latin typeface="Papyrus" pitchFamily="66" charset="0"/>
              </a:rPr>
              <a:t>La dose de substitution doit être </a:t>
            </a:r>
            <a:r>
              <a:rPr lang="fr-CH" b="1" u="sng" dirty="0" smtClean="0">
                <a:solidFill>
                  <a:srgbClr val="0070C0"/>
                </a:solidFill>
                <a:latin typeface="Papyrus" pitchFamily="66" charset="0"/>
              </a:rPr>
              <a:t>maintenue</a:t>
            </a:r>
          </a:p>
          <a:p>
            <a:pPr>
              <a:buFont typeface="Wingdings"/>
              <a:buChar char="Ø"/>
            </a:pPr>
            <a:endParaRPr lang="fr-CH" b="1" u="sng" dirty="0" smtClean="0">
              <a:solidFill>
                <a:srgbClr val="0070C0"/>
              </a:solidFill>
              <a:latin typeface="Papyrus" pitchFamily="66" charset="0"/>
            </a:endParaRPr>
          </a:p>
          <a:p>
            <a:pPr>
              <a:buFont typeface="Wingdings"/>
              <a:buChar char="Ø"/>
            </a:pPr>
            <a:r>
              <a:rPr lang="fr-CH" b="1" dirty="0" smtClean="0">
                <a:solidFill>
                  <a:srgbClr val="0070C0"/>
                </a:solidFill>
                <a:latin typeface="Papyrus" pitchFamily="66" charset="0"/>
              </a:rPr>
              <a:t>Méthadone </a:t>
            </a:r>
            <a:r>
              <a:rPr lang="fr-CH" b="1" dirty="0" smtClean="0">
                <a:solidFill>
                  <a:srgbClr val="0070C0"/>
                </a:solidFill>
                <a:latin typeface="Papyrus" pitchFamily="66" charset="0"/>
              </a:rPr>
              <a:t>pour la substitution et de morphine</a:t>
            </a:r>
            <a:r>
              <a:rPr lang="fr-CH" b="0" dirty="0" smtClean="0">
                <a:solidFill>
                  <a:srgbClr val="0070C0"/>
                </a:solidFill>
                <a:latin typeface="Papyrus" pitchFamily="66" charset="0"/>
              </a:rPr>
              <a:t> pour la </a:t>
            </a:r>
            <a:r>
              <a:rPr lang="fr-CH" b="0" dirty="0" smtClean="0">
                <a:solidFill>
                  <a:srgbClr val="0070C0"/>
                </a:solidFill>
                <a:latin typeface="Papyrus" pitchFamily="66" charset="0"/>
              </a:rPr>
              <a:t>douleur</a:t>
            </a:r>
          </a:p>
          <a:p>
            <a:endParaRPr lang="fr-CH" b="0" dirty="0" smtClean="0">
              <a:solidFill>
                <a:srgbClr val="0070C0"/>
              </a:solidFill>
              <a:latin typeface="Papyrus" pitchFamily="66" charset="0"/>
            </a:endParaRPr>
          </a:p>
          <a:p>
            <a:pPr>
              <a:buFont typeface="Wingdings"/>
              <a:buChar char="Ø"/>
              <a:defRPr/>
            </a:pPr>
            <a:r>
              <a:rPr lang="fr-CH" dirty="0" smtClean="0">
                <a:solidFill>
                  <a:srgbClr val="0070C0"/>
                </a:solidFill>
                <a:latin typeface="Papyrus" pitchFamily="66" charset="0"/>
              </a:rPr>
              <a:t>Ou M</a:t>
            </a:r>
            <a:r>
              <a:rPr lang="fr-CH" dirty="0" smtClean="0">
                <a:solidFill>
                  <a:srgbClr val="0070C0"/>
                </a:solidFill>
                <a:latin typeface="Papyrus" pitchFamily="66" charset="0"/>
              </a:rPr>
              <a:t>éthadone </a:t>
            </a:r>
            <a:r>
              <a:rPr lang="fr-CH" dirty="0">
                <a:solidFill>
                  <a:srgbClr val="0070C0"/>
                </a:solidFill>
                <a:latin typeface="Papyrus" pitchFamily="66" charset="0"/>
              </a:rPr>
              <a:t>à dose fixe, fractionnée en doses élevées si </a:t>
            </a:r>
            <a:r>
              <a:rPr lang="fr-CH" dirty="0" smtClean="0">
                <a:solidFill>
                  <a:srgbClr val="0070C0"/>
                </a:solidFill>
                <a:latin typeface="Papyrus" pitchFamily="66" charset="0"/>
              </a:rPr>
              <a:t>nécessaire</a:t>
            </a:r>
          </a:p>
          <a:p>
            <a:pPr>
              <a:defRPr/>
            </a:pPr>
            <a:endParaRPr lang="fr-CH" dirty="0">
              <a:solidFill>
                <a:srgbClr val="0070C0"/>
              </a:solidFill>
              <a:latin typeface="Papyrus" pitchFamily="66" charset="0"/>
            </a:endParaRPr>
          </a:p>
          <a:p>
            <a:pPr>
              <a:buFont typeface="Wingdings"/>
              <a:buChar char="Ø"/>
            </a:pPr>
            <a:r>
              <a:rPr lang="fr-CH" b="1" dirty="0" smtClean="0">
                <a:solidFill>
                  <a:srgbClr val="0070C0"/>
                </a:solidFill>
                <a:latin typeface="Papyrus" pitchFamily="66" charset="0"/>
              </a:rPr>
              <a:t>Attention</a:t>
            </a:r>
            <a:r>
              <a:rPr lang="fr-CH" b="1" baseline="0" dirty="0" smtClean="0">
                <a:solidFill>
                  <a:srgbClr val="0070C0"/>
                </a:solidFill>
                <a:latin typeface="Papyrus" pitchFamily="66" charset="0"/>
              </a:rPr>
              <a:t> : </a:t>
            </a:r>
            <a:r>
              <a:rPr lang="fr-CH" b="1" dirty="0" smtClean="0">
                <a:solidFill>
                  <a:srgbClr val="0070C0"/>
                </a:solidFill>
                <a:latin typeface="Papyrus" pitchFamily="66" charset="0"/>
              </a:rPr>
              <a:t>buprénorphine</a:t>
            </a:r>
            <a:r>
              <a:rPr lang="fr-CH" b="1" baseline="0" dirty="0" smtClean="0">
                <a:solidFill>
                  <a:srgbClr val="0070C0"/>
                </a:solidFill>
                <a:latin typeface="Papyrus" pitchFamily="66" charset="0"/>
              </a:rPr>
              <a:t> </a:t>
            </a:r>
            <a:r>
              <a:rPr lang="fr-CH" b="1" baseline="0" dirty="0" smtClean="0">
                <a:solidFill>
                  <a:srgbClr val="0070C0"/>
                </a:solidFill>
                <a:latin typeface="Papyrus" pitchFamily="66" charset="0"/>
              </a:rPr>
              <a:t>(Affinité</a:t>
            </a:r>
            <a:r>
              <a:rPr lang="fr-CH" b="1" dirty="0" smtClean="0">
                <a:solidFill>
                  <a:srgbClr val="0070C0"/>
                </a:solidFill>
                <a:latin typeface="Papyrus" pitchFamily="66" charset="0"/>
              </a:rPr>
              <a:t> plus forte et antagoniste partiel)</a:t>
            </a:r>
            <a:endParaRPr lang="fr-CH" b="0" dirty="0" smtClean="0">
              <a:solidFill>
                <a:srgbClr val="0070C0"/>
              </a:solidFill>
              <a:latin typeface="Papyrus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b="1" dirty="0" smtClean="0">
                <a:solidFill>
                  <a:srgbClr val="0070C0"/>
                </a:solidFill>
                <a:latin typeface="Papyrus" pitchFamily="66" charset="0"/>
              </a:rPr>
              <a:t>Erreurs de prescription</a:t>
            </a:r>
            <a:endParaRPr lang="fr-CH" b="1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2136338"/>
            <a:ext cx="82089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/>
              <a:buChar char="Ø"/>
            </a:pPr>
            <a:r>
              <a:rPr lang="fr-CH" dirty="0" smtClean="0">
                <a:solidFill>
                  <a:srgbClr val="0070C0"/>
                </a:solidFill>
                <a:latin typeface="Papyrus" pitchFamily="66" charset="0"/>
              </a:rPr>
              <a:t>B</a:t>
            </a:r>
            <a:r>
              <a:rPr lang="fr-CH" b="0" baseline="0" dirty="0" smtClean="0">
                <a:solidFill>
                  <a:srgbClr val="0070C0"/>
                </a:solidFill>
                <a:latin typeface="Papyrus" pitchFamily="66" charset="0"/>
              </a:rPr>
              <a:t>uprénorphine </a:t>
            </a:r>
            <a:r>
              <a:rPr lang="fr-CH" b="0" baseline="0" dirty="0" smtClean="0">
                <a:solidFill>
                  <a:srgbClr val="0070C0"/>
                </a:solidFill>
                <a:latin typeface="Papyrus" pitchFamily="66" charset="0"/>
              </a:rPr>
              <a:t>chez un patient sous méthadone (Précipitation d’un sevrage</a:t>
            </a:r>
            <a:r>
              <a:rPr lang="fr-CH" b="0" baseline="0" dirty="0" smtClean="0">
                <a:solidFill>
                  <a:srgbClr val="0070C0"/>
                </a:solidFill>
                <a:latin typeface="Papyrus" pitchFamily="66" charset="0"/>
              </a:rPr>
              <a:t>)</a:t>
            </a:r>
          </a:p>
          <a:p>
            <a:endParaRPr lang="fr-CH" b="0" baseline="0" dirty="0" smtClean="0">
              <a:solidFill>
                <a:srgbClr val="0070C0"/>
              </a:solidFill>
              <a:latin typeface="Papyrus" pitchFamily="66" charset="0"/>
            </a:endParaRPr>
          </a:p>
          <a:p>
            <a:pPr>
              <a:buFont typeface="Wingdings"/>
              <a:buChar char="Ø"/>
            </a:pPr>
            <a:r>
              <a:rPr lang="fr-CH" b="0" baseline="0" dirty="0" smtClean="0">
                <a:solidFill>
                  <a:srgbClr val="0070C0"/>
                </a:solidFill>
                <a:latin typeface="Papyrus" pitchFamily="66" charset="0"/>
              </a:rPr>
              <a:t>Prescrire des opiacés à un patient sous Naltrexone </a:t>
            </a:r>
            <a:endParaRPr lang="fr-CH" b="0" baseline="0" dirty="0" smtClean="0">
              <a:solidFill>
                <a:srgbClr val="0070C0"/>
              </a:solidFill>
              <a:latin typeface="Papyrus" pitchFamily="66" charset="0"/>
            </a:endParaRPr>
          </a:p>
          <a:p>
            <a:endParaRPr lang="fr-CH" b="0" baseline="0" dirty="0" smtClean="0">
              <a:solidFill>
                <a:srgbClr val="0070C0"/>
              </a:solidFill>
              <a:latin typeface="Papyrus" pitchFamily="66" charset="0"/>
            </a:endParaRPr>
          </a:p>
          <a:p>
            <a:pPr>
              <a:buFont typeface="Wingdings"/>
              <a:buChar char="Ø"/>
            </a:pPr>
            <a:r>
              <a:rPr lang="fr-CH" b="0" baseline="0" dirty="0" smtClean="0">
                <a:solidFill>
                  <a:srgbClr val="0070C0"/>
                </a:solidFill>
                <a:latin typeface="Papyrus" pitchFamily="66" charset="0"/>
              </a:rPr>
              <a:t>Stopper ou diminuer la méthadone prescrite pour la substitution </a:t>
            </a:r>
            <a:endParaRPr lang="fr-CH" b="0" baseline="0" dirty="0" smtClean="0">
              <a:solidFill>
                <a:srgbClr val="0070C0"/>
              </a:solidFill>
              <a:latin typeface="Papyrus" pitchFamily="66" charset="0"/>
            </a:endParaRPr>
          </a:p>
          <a:p>
            <a:endParaRPr lang="fr-CH" b="0" baseline="0" dirty="0" smtClean="0">
              <a:solidFill>
                <a:srgbClr val="0070C0"/>
              </a:solidFill>
              <a:latin typeface="Papyrus" pitchFamily="66" charset="0"/>
            </a:endParaRPr>
          </a:p>
          <a:p>
            <a:pPr>
              <a:buFont typeface="Wingdings"/>
              <a:buChar char="Ø"/>
            </a:pPr>
            <a:r>
              <a:rPr lang="fr-CH" b="0" baseline="0" dirty="0" smtClean="0">
                <a:solidFill>
                  <a:srgbClr val="0070C0"/>
                </a:solidFill>
                <a:latin typeface="Papyrus" pitchFamily="66" charset="0"/>
              </a:rPr>
              <a:t>Augmenter la méthadone en une seule prise pour le traitement de la douleur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88840" y="-1539552"/>
            <a:ext cx="15337704" cy="9649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568" y="-675456"/>
            <a:ext cx="11809312" cy="8136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0"/>
            <a:ext cx="7560840" cy="6381328"/>
          </a:xfrm>
        </p:spPr>
        <p:txBody>
          <a:bodyPr>
            <a:normAutofit/>
          </a:bodyPr>
          <a:lstStyle/>
          <a:p>
            <a:pPr algn="l"/>
            <a:r>
              <a:rPr lang="fr-CH" b="1" dirty="0" smtClean="0">
                <a:latin typeface="Papyrus" pitchFamily="66" charset="0"/>
              </a:rPr>
              <a:t>       </a:t>
            </a:r>
            <a:r>
              <a:rPr lang="fr-CH" b="1" dirty="0" smtClean="0">
                <a:solidFill>
                  <a:srgbClr val="0070C0"/>
                </a:solidFill>
                <a:latin typeface="Papyrus" pitchFamily="66" charset="0"/>
              </a:rPr>
              <a:t>       </a:t>
            </a:r>
            <a:r>
              <a:rPr lang="fr-CH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pyrus" pitchFamily="66" charset="0"/>
              </a:rPr>
              <a:t>Résumé</a:t>
            </a:r>
            <a:r>
              <a:rPr lang="fr-CH" sz="6000" dirty="0" smtClean="0">
                <a:solidFill>
                  <a:srgbClr val="0070C0"/>
                </a:solidFill>
                <a:latin typeface="Papyrus" pitchFamily="66" charset="0"/>
              </a:rPr>
              <a:t> </a:t>
            </a:r>
            <a:r>
              <a:rPr lang="fr-CH" sz="2000" b="1" dirty="0" smtClean="0">
                <a:solidFill>
                  <a:srgbClr val="0070C0"/>
                </a:solidFill>
                <a:latin typeface="Papyrus" pitchFamily="66" charset="0"/>
              </a:rPr>
              <a:t/>
            </a:r>
            <a:br>
              <a:rPr lang="fr-CH" sz="2000" b="1" dirty="0" smtClean="0">
                <a:solidFill>
                  <a:srgbClr val="0070C0"/>
                </a:solidFill>
                <a:latin typeface="Papyrus" pitchFamily="66" charset="0"/>
              </a:rPr>
            </a:br>
            <a:r>
              <a:rPr lang="fr-CH" sz="2000" dirty="0" smtClean="0">
                <a:solidFill>
                  <a:srgbClr val="0070C0"/>
                </a:solidFill>
                <a:latin typeface="Papyrus" pitchFamily="66" charset="0"/>
              </a:rPr>
              <a:t> ----</a:t>
            </a:r>
            <a:r>
              <a:rPr lang="fr-CH" sz="2000" b="1" dirty="0" smtClean="0">
                <a:solidFill>
                  <a:srgbClr val="0070C0"/>
                </a:solidFill>
                <a:latin typeface="Papyrus" pitchFamily="66" charset="0"/>
              </a:rPr>
              <a:t>Evaluation</a:t>
            </a:r>
            <a:r>
              <a:rPr lang="fr-CH" sz="2000" dirty="0" smtClean="0">
                <a:solidFill>
                  <a:srgbClr val="0070C0"/>
                </a:solidFill>
                <a:latin typeface="Papyrus" pitchFamily="66" charset="0"/>
              </a:rPr>
              <a:t> de la douleur : Origine, Caractère, type, origine, moment, facteur déclenchant ou aggravant, intensité …</a:t>
            </a:r>
            <a:br>
              <a:rPr lang="fr-CH" sz="2000" dirty="0" smtClean="0">
                <a:solidFill>
                  <a:srgbClr val="0070C0"/>
                </a:solidFill>
                <a:latin typeface="Papyrus" pitchFamily="66" charset="0"/>
              </a:rPr>
            </a:br>
            <a:r>
              <a:rPr lang="fr-CH" sz="2000" dirty="0" smtClean="0">
                <a:solidFill>
                  <a:srgbClr val="0070C0"/>
                </a:solidFill>
                <a:latin typeface="Papyrus" pitchFamily="66" charset="0"/>
              </a:rPr>
              <a:t>----Méthadone en </a:t>
            </a:r>
            <a:r>
              <a:rPr lang="fr-CH" sz="2000" b="1" dirty="0" smtClean="0">
                <a:solidFill>
                  <a:srgbClr val="0070C0"/>
                </a:solidFill>
                <a:latin typeface="Papyrus" pitchFamily="66" charset="0"/>
              </a:rPr>
              <a:t>substitution inchangée</a:t>
            </a:r>
            <a:br>
              <a:rPr lang="fr-CH" sz="2000" b="1" dirty="0" smtClean="0">
                <a:solidFill>
                  <a:srgbClr val="0070C0"/>
                </a:solidFill>
                <a:latin typeface="Papyrus" pitchFamily="66" charset="0"/>
              </a:rPr>
            </a:br>
            <a:r>
              <a:rPr lang="fr-CH" sz="2000" b="1" dirty="0" smtClean="0">
                <a:solidFill>
                  <a:srgbClr val="0070C0"/>
                </a:solidFill>
                <a:latin typeface="Papyrus" pitchFamily="66" charset="0"/>
              </a:rPr>
              <a:t>----</a:t>
            </a:r>
            <a:r>
              <a:rPr lang="fr-CH" sz="2000" dirty="0" smtClean="0">
                <a:solidFill>
                  <a:srgbClr val="0070C0"/>
                </a:solidFill>
                <a:latin typeface="Papyrus" pitchFamily="66" charset="0"/>
              </a:rPr>
              <a:t>Traitement de la douleur selon </a:t>
            </a:r>
            <a:r>
              <a:rPr lang="fr-CH" sz="2000" b="1" dirty="0" smtClean="0">
                <a:solidFill>
                  <a:srgbClr val="0070C0"/>
                </a:solidFill>
                <a:latin typeface="Papyrus" pitchFamily="66" charset="0"/>
              </a:rPr>
              <a:t>paliers OMS</a:t>
            </a:r>
            <a:r>
              <a:rPr lang="fr-CH" sz="2000" dirty="0" smtClean="0">
                <a:solidFill>
                  <a:srgbClr val="0070C0"/>
                </a:solidFill>
                <a:latin typeface="Papyrus" pitchFamily="66" charset="0"/>
              </a:rPr>
              <a:t/>
            </a:r>
            <a:br>
              <a:rPr lang="fr-CH" sz="2000" dirty="0" smtClean="0">
                <a:solidFill>
                  <a:srgbClr val="0070C0"/>
                </a:solidFill>
                <a:latin typeface="Papyrus" pitchFamily="66" charset="0"/>
              </a:rPr>
            </a:br>
            <a:r>
              <a:rPr lang="fr-CH" sz="2000" dirty="0" smtClean="0">
                <a:solidFill>
                  <a:srgbClr val="0070C0"/>
                </a:solidFill>
                <a:latin typeface="Papyrus" pitchFamily="66" charset="0"/>
              </a:rPr>
              <a:t>-----Introduction de la </a:t>
            </a:r>
            <a:r>
              <a:rPr lang="fr-CH" sz="2000" b="1" dirty="0" smtClean="0">
                <a:solidFill>
                  <a:srgbClr val="0070C0"/>
                </a:solidFill>
                <a:latin typeface="Papyrus" pitchFamily="66" charset="0"/>
              </a:rPr>
              <a:t>morphine</a:t>
            </a:r>
            <a:r>
              <a:rPr lang="fr-CH" sz="2000" dirty="0" smtClean="0">
                <a:solidFill>
                  <a:srgbClr val="0070C0"/>
                </a:solidFill>
                <a:latin typeface="Papyrus" pitchFamily="66" charset="0"/>
              </a:rPr>
              <a:t> / Titrée : toutes les 4 -6 heures</a:t>
            </a:r>
            <a:br>
              <a:rPr lang="fr-CH" sz="2000" dirty="0" smtClean="0">
                <a:solidFill>
                  <a:srgbClr val="0070C0"/>
                </a:solidFill>
                <a:latin typeface="Papyrus" pitchFamily="66" charset="0"/>
              </a:rPr>
            </a:br>
            <a:r>
              <a:rPr lang="fr-CH" sz="2000" dirty="0" smtClean="0">
                <a:solidFill>
                  <a:srgbClr val="0070C0"/>
                </a:solidFill>
                <a:latin typeface="Papyrus" pitchFamily="66" charset="0"/>
              </a:rPr>
              <a:t>-----Puis convertie en équivalent </a:t>
            </a:r>
            <a:r>
              <a:rPr lang="fr-CH" sz="2000" b="1" dirty="0" smtClean="0">
                <a:solidFill>
                  <a:srgbClr val="0070C0"/>
                </a:solidFill>
                <a:latin typeface="Papyrus" pitchFamily="66" charset="0"/>
              </a:rPr>
              <a:t>morphine retard </a:t>
            </a:r>
            <a:r>
              <a:rPr lang="fr-CH" sz="2000" dirty="0" smtClean="0">
                <a:solidFill>
                  <a:srgbClr val="0070C0"/>
                </a:solidFill>
                <a:latin typeface="Papyrus" pitchFamily="66" charset="0"/>
              </a:rPr>
              <a:t>2 x par jour (douleurs chroniques). </a:t>
            </a:r>
            <a:br>
              <a:rPr lang="fr-CH" sz="2000" dirty="0" smtClean="0">
                <a:solidFill>
                  <a:srgbClr val="0070C0"/>
                </a:solidFill>
                <a:latin typeface="Papyrus" pitchFamily="66" charset="0"/>
              </a:rPr>
            </a:br>
            <a:r>
              <a:rPr lang="fr-CH" sz="2000" dirty="0" smtClean="0">
                <a:solidFill>
                  <a:srgbClr val="0070C0"/>
                </a:solidFill>
                <a:latin typeface="Papyrus" pitchFamily="66" charset="0"/>
              </a:rPr>
              <a:t>-----</a:t>
            </a:r>
            <a:r>
              <a:rPr lang="fr-CH" sz="2000" u="sng" dirty="0" smtClean="0">
                <a:solidFill>
                  <a:srgbClr val="0070C0"/>
                </a:solidFill>
                <a:latin typeface="Papyrus" pitchFamily="66" charset="0"/>
              </a:rPr>
              <a:t>Autres possibilités</a:t>
            </a:r>
            <a:r>
              <a:rPr lang="fr-CH" sz="2000" dirty="0" smtClean="0">
                <a:solidFill>
                  <a:srgbClr val="0070C0"/>
                </a:solidFill>
                <a:latin typeface="Papyrus" pitchFamily="66" charset="0"/>
              </a:rPr>
              <a:t>: Méthadone en substitution inchangée + </a:t>
            </a:r>
            <a:r>
              <a:rPr lang="fr-CH" sz="2000" b="1" dirty="0" smtClean="0">
                <a:solidFill>
                  <a:srgbClr val="0070C0"/>
                </a:solidFill>
                <a:latin typeface="Papyrus" pitchFamily="66" charset="0"/>
              </a:rPr>
              <a:t>Méthadone fractionnée </a:t>
            </a:r>
            <a:r>
              <a:rPr lang="fr-CH" sz="2000" dirty="0" smtClean="0">
                <a:solidFill>
                  <a:srgbClr val="0070C0"/>
                </a:solidFill>
                <a:latin typeface="Papyrus" pitchFamily="66" charset="0"/>
              </a:rPr>
              <a:t>pour la douleur </a:t>
            </a:r>
            <a:r>
              <a:rPr lang="fr-CH" sz="1400" dirty="0" smtClean="0">
                <a:solidFill>
                  <a:srgbClr val="0070C0"/>
                </a:solidFill>
                <a:latin typeface="Papyrus" pitchFamily="66" charset="0"/>
              </a:rPr>
              <a:t/>
            </a:r>
            <a:br>
              <a:rPr lang="fr-CH" sz="1400" dirty="0" smtClean="0">
                <a:solidFill>
                  <a:srgbClr val="0070C0"/>
                </a:solidFill>
                <a:latin typeface="Papyrus" pitchFamily="66" charset="0"/>
              </a:rPr>
            </a:br>
            <a:r>
              <a:rPr lang="fr-CH" sz="1400" dirty="0" smtClean="0">
                <a:solidFill>
                  <a:srgbClr val="0070C0"/>
                </a:solidFill>
                <a:latin typeface="Papyrus" pitchFamily="66" charset="0"/>
              </a:rPr>
              <a:t>Remarque: Laxatif  et/ou Glycérine suppositoire au besoin</a:t>
            </a:r>
            <a:r>
              <a:rPr lang="fr-CH" sz="6000" dirty="0" smtClean="0">
                <a:solidFill>
                  <a:srgbClr val="0070C0"/>
                </a:solidFill>
                <a:latin typeface="Papyrus" pitchFamily="66" charset="0"/>
              </a:rPr>
              <a:t> </a:t>
            </a:r>
            <a:r>
              <a:rPr lang="fr-CH" sz="1800" dirty="0" smtClean="0">
                <a:latin typeface="Papyrus" pitchFamily="66" charset="0"/>
              </a:rPr>
              <a:t/>
            </a:r>
            <a:br>
              <a:rPr lang="fr-CH" sz="1800" dirty="0" smtClean="0">
                <a:latin typeface="Papyrus" pitchFamily="66" charset="0"/>
              </a:rPr>
            </a:br>
            <a:r>
              <a:rPr lang="fr-CH" sz="2400" b="1" dirty="0" smtClean="0">
                <a:latin typeface="Papyrus" pitchFamily="66" charset="0"/>
              </a:rPr>
              <a:t>Après un traitement  adapté de la douleur </a:t>
            </a:r>
            <a:r>
              <a:rPr lang="fr-CH" sz="2400" dirty="0">
                <a:latin typeface="Papyrus" pitchFamily="66" charset="0"/>
              </a:rPr>
              <a:t> </a:t>
            </a:r>
            <a:r>
              <a:rPr lang="fr-CH" sz="2400" dirty="0" smtClean="0">
                <a:solidFill>
                  <a:srgbClr val="0070C0"/>
                </a:solidFill>
                <a:latin typeface="Papyrus" pitchFamily="66" charset="0"/>
              </a:rPr>
              <a:t>&gt;&gt;2</a:t>
            </a:r>
            <a:r>
              <a:rPr lang="fr-CH" sz="2400" baseline="30000" dirty="0" smtClean="0">
                <a:solidFill>
                  <a:srgbClr val="0070C0"/>
                </a:solidFill>
                <a:latin typeface="Papyrus" pitchFamily="66" charset="0"/>
              </a:rPr>
              <a:t>ème</a:t>
            </a:r>
            <a:r>
              <a:rPr lang="fr-CH" sz="2400" dirty="0" smtClean="0">
                <a:solidFill>
                  <a:srgbClr val="0070C0"/>
                </a:solidFill>
                <a:latin typeface="Papyrus" pitchFamily="66" charset="0"/>
              </a:rPr>
              <a:t> vidéo (le patient parle)</a:t>
            </a:r>
            <a:r>
              <a:rPr lang="fr-CH" sz="2400" b="1" dirty="0" smtClean="0">
                <a:solidFill>
                  <a:srgbClr val="0070C0"/>
                </a:solidFill>
                <a:latin typeface="Papyrus" pitchFamily="66" charset="0"/>
              </a:rPr>
              <a:t> </a:t>
            </a:r>
            <a:endParaRPr lang="fr-CH" sz="2400" b="1" dirty="0">
              <a:solidFill>
                <a:srgbClr val="0070C0"/>
              </a:solidFill>
              <a:latin typeface="Papyrus" pitchFamily="66" charset="0"/>
            </a:endParaRPr>
          </a:p>
        </p:txBody>
      </p:sp>
      <p:pic>
        <p:nvPicPr>
          <p:cNvPr id="3" name="Picture 2" descr="C:\Users\Baraka\Pictures\stop-aux-douleu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260648"/>
            <a:ext cx="720080" cy="64807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pyrus" pitchFamily="66" charset="0"/>
              </a:rPr>
              <a:t>Références</a:t>
            </a:r>
            <a:r>
              <a:rPr lang="fr-CH" dirty="0" smtClean="0">
                <a:solidFill>
                  <a:srgbClr val="0070C0"/>
                </a:solidFill>
                <a:latin typeface="Papyrus" pitchFamily="66" charset="0"/>
              </a:rPr>
              <a:t> </a:t>
            </a:r>
            <a:endParaRPr lang="fr-CH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464496"/>
          </a:xfrm>
        </p:spPr>
        <p:txBody>
          <a:bodyPr>
            <a:normAutofit fontScale="55000" lnSpcReduction="20000"/>
          </a:bodyPr>
          <a:lstStyle/>
          <a:p>
            <a:pPr>
              <a:buFont typeface="Wingdings"/>
              <a:buChar char="Ø"/>
            </a:pPr>
            <a:r>
              <a:rPr lang="fr-CH" b="0" dirty="0" smtClean="0">
                <a:solidFill>
                  <a:schemeClr val="tx1"/>
                </a:solidFill>
                <a:latin typeface="Papyrus" pitchFamily="66" charset="0"/>
              </a:rPr>
              <a:t>La prophylaxie </a:t>
            </a:r>
            <a:r>
              <a:rPr lang="fr-CH" b="0" dirty="0" err="1" smtClean="0">
                <a:solidFill>
                  <a:schemeClr val="tx1"/>
                </a:solidFill>
                <a:latin typeface="Papyrus" pitchFamily="66" charset="0"/>
              </a:rPr>
              <a:t>post-exposition</a:t>
            </a:r>
            <a:r>
              <a:rPr lang="fr-CH" b="0" dirty="0" smtClean="0">
                <a:solidFill>
                  <a:schemeClr val="tx1"/>
                </a:solidFill>
                <a:latin typeface="Papyrus" pitchFamily="66" charset="0"/>
              </a:rPr>
              <a:t> dans tous ses états</a:t>
            </a:r>
            <a:r>
              <a:rPr lang="fr-CH" b="0" baseline="0" dirty="0" smtClean="0">
                <a:solidFill>
                  <a:schemeClr val="tx1"/>
                </a:solidFill>
                <a:latin typeface="Papyrus" pitchFamily="66" charset="0"/>
              </a:rPr>
              <a:t> / </a:t>
            </a:r>
            <a:r>
              <a:rPr lang="fr-CH" b="0" dirty="0" smtClean="0">
                <a:solidFill>
                  <a:schemeClr val="tx1"/>
                </a:solidFill>
                <a:latin typeface="Papyrus" pitchFamily="66" charset="0"/>
              </a:rPr>
              <a:t>Revue médicale suisse </a:t>
            </a:r>
          </a:p>
          <a:p>
            <a:pPr>
              <a:buFont typeface="Wingdings"/>
              <a:buNone/>
            </a:pPr>
            <a:r>
              <a:rPr lang="fr-CH" b="0" dirty="0" smtClean="0">
                <a:solidFill>
                  <a:schemeClr val="tx1"/>
                </a:solidFill>
                <a:latin typeface="Papyrus" pitchFamily="66" charset="0"/>
              </a:rPr>
              <a:t>2013;872-878 </a:t>
            </a:r>
            <a:r>
              <a:rPr lang="de-DE" sz="2000" b="0" dirty="0" smtClean="0">
                <a:solidFill>
                  <a:schemeClr val="tx1"/>
                </a:solidFill>
                <a:latin typeface="Papyrus" pitchFamily="66" charset="0"/>
                <a:hlinkClick r:id="rId2"/>
              </a:rPr>
              <a:t>http://www.revmed.ch/rms/2013/RMS-383/La-prophylaxie-postexposition-dans-tous-ses-etats</a:t>
            </a:r>
            <a:endParaRPr lang="de-DE" sz="2000" b="0" dirty="0" smtClean="0">
              <a:solidFill>
                <a:schemeClr val="tx1"/>
              </a:solidFill>
              <a:latin typeface="Papyrus" pitchFamily="66" charset="0"/>
            </a:endParaRPr>
          </a:p>
          <a:p>
            <a:pPr>
              <a:buFont typeface="Wingdings"/>
              <a:buChar char="Ø"/>
            </a:pPr>
            <a:r>
              <a:rPr lang="de-DE" b="0" dirty="0" smtClean="0">
                <a:solidFill>
                  <a:schemeClr val="tx1"/>
                </a:solidFill>
                <a:latin typeface="Papyrus" pitchFamily="66" charset="0"/>
              </a:rPr>
              <a:t>Toxicodépendance (2 x Publications du</a:t>
            </a:r>
            <a:r>
              <a:rPr lang="de-DE" b="0" baseline="0" dirty="0" smtClean="0">
                <a:solidFill>
                  <a:schemeClr val="tx1"/>
                </a:solidFill>
                <a:latin typeface="Papyrus" pitchFamily="66" charset="0"/>
              </a:rPr>
              <a:t> </a:t>
            </a:r>
            <a:r>
              <a:rPr lang="de-DE" b="0" dirty="0" smtClean="0">
                <a:solidFill>
                  <a:schemeClr val="tx1"/>
                </a:solidFill>
                <a:latin typeface="Papyrus" pitchFamily="66" charset="0"/>
              </a:rPr>
              <a:t>COROMA) </a:t>
            </a:r>
          </a:p>
          <a:p>
            <a:pPr marL="0" indent="0">
              <a:spcBef>
                <a:spcPts val="0"/>
              </a:spcBef>
              <a:buFont typeface="Wingdings"/>
              <a:buChar char="Ø"/>
              <a:defRPr/>
            </a:pPr>
            <a:r>
              <a:rPr lang="fr-CH" dirty="0">
                <a:latin typeface="Papyrus" pitchFamily="66" charset="0"/>
              </a:rPr>
              <a:t>Recommandations médicales pour les traitements basés sur la substitution des patients dépendants aux opioïdes (SSMA 2007)</a:t>
            </a:r>
            <a:endParaRPr lang="de-DE" dirty="0">
              <a:latin typeface="Papyrus" pitchFamily="66" charset="0"/>
            </a:endParaRPr>
          </a:p>
          <a:p>
            <a:pPr marL="0" indent="0">
              <a:spcBef>
                <a:spcPts val="0"/>
              </a:spcBef>
              <a:buFont typeface="Wingdings"/>
              <a:buChar char="Ø"/>
              <a:defRPr/>
            </a:pPr>
            <a:r>
              <a:rPr lang="fr-CH" dirty="0">
                <a:latin typeface="Papyrus" pitchFamily="66" charset="0"/>
                <a:hlinkClick r:id="rId3"/>
              </a:rPr>
              <a:t>https://serval.unil.ch/resource/serval:BIB_0A04231451A2.P001/REF</a:t>
            </a:r>
            <a:endParaRPr lang="fr-CH" dirty="0">
              <a:latin typeface="Papyrus" pitchFamily="66" charset="0"/>
            </a:endParaRPr>
          </a:p>
          <a:p>
            <a:pPr marL="0" indent="0">
              <a:spcBef>
                <a:spcPts val="0"/>
              </a:spcBef>
              <a:buFont typeface="Wingdings"/>
              <a:buChar char="Ø"/>
              <a:defRPr/>
            </a:pPr>
            <a:r>
              <a:rPr lang="fr-CH" dirty="0">
                <a:latin typeface="Papyrus" pitchFamily="66" charset="0"/>
              </a:rPr>
              <a:t>Articles: Médecine de l’addiction - une discipline orpheline :  </a:t>
            </a:r>
            <a:r>
              <a:rPr lang="fr-CH" dirty="0">
                <a:latin typeface="Papyrus" pitchFamily="66" charset="0"/>
                <a:hlinkClick r:id="rId4"/>
              </a:rPr>
              <a:t>http://www.bullmed.ch/forum/medecine-de-laddiction.html#c3338</a:t>
            </a:r>
            <a:endParaRPr lang="fr-CH" dirty="0">
              <a:latin typeface="Papyrus" pitchFamily="66" charset="0"/>
            </a:endParaRPr>
          </a:p>
          <a:p>
            <a:pPr marL="0" indent="0">
              <a:spcBef>
                <a:spcPts val="0"/>
              </a:spcBef>
              <a:buFont typeface="Wingdings"/>
              <a:buChar char="Ø"/>
              <a:defRPr/>
            </a:pPr>
            <a:r>
              <a:rPr lang="fr-CH" dirty="0">
                <a:latin typeface="Papyrus" pitchFamily="66" charset="0"/>
              </a:rPr>
              <a:t>Office fédérale de la santé publique: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fr-CH" sz="2800" dirty="0">
                <a:latin typeface="Papyrus" pitchFamily="66" charset="0"/>
                <a:hlinkClick r:id="rId5"/>
              </a:rPr>
              <a:t>http://www.bag.admin.ch/themen/drogen/00042/index.html?lang=fr</a:t>
            </a:r>
            <a:endParaRPr lang="fr-CH" sz="2800" dirty="0">
              <a:latin typeface="Papyrus" pitchFamily="66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fr-CH" sz="2800" dirty="0">
                <a:latin typeface="Papyrus" pitchFamily="66" charset="0"/>
                <a:hlinkClick r:id="rId6"/>
              </a:rPr>
              <a:t>http://www.bag.admin.ch/themen/drogen/00039/04355/10157/index.html?lang=fr</a:t>
            </a:r>
            <a:endParaRPr lang="fr-CH" sz="2800" dirty="0">
              <a:latin typeface="Papyrus" pitchFamily="66" charset="0"/>
            </a:endParaRPr>
          </a:p>
          <a:p>
            <a:pPr marL="0" indent="0">
              <a:spcBef>
                <a:spcPts val="0"/>
              </a:spcBef>
              <a:buFont typeface="Wingdings"/>
              <a:buChar char="Ø"/>
              <a:defRPr/>
            </a:pPr>
            <a:r>
              <a:rPr lang="fr-CH" dirty="0">
                <a:latin typeface="Papyrus" pitchFamily="66" charset="0"/>
              </a:rPr>
              <a:t>Nouveautés en médecine de l’addiction2014 / Revue médicale suisse 2015: </a:t>
            </a:r>
            <a:r>
              <a:rPr lang="fr-CH" dirty="0">
                <a:latin typeface="Papyrus" pitchFamily="66" charset="0"/>
                <a:hlinkClick r:id="rId7"/>
              </a:rPr>
              <a:t>http://www.revmed.ch/rms/2015/RMS-N-456-457/Addictions</a:t>
            </a:r>
            <a:endParaRPr lang="fr-CH" dirty="0">
              <a:latin typeface="Papyrus" pitchFamily="66" charset="0"/>
            </a:endParaRPr>
          </a:p>
          <a:p>
            <a:pPr marL="0" indent="0">
              <a:spcBef>
                <a:spcPts val="0"/>
              </a:spcBef>
              <a:buFont typeface="Wingdings"/>
              <a:buChar char="Ø"/>
              <a:defRPr/>
            </a:pPr>
            <a:r>
              <a:rPr lang="fr-CH" dirty="0">
                <a:latin typeface="Papyrus" pitchFamily="66" charset="0"/>
              </a:rPr>
              <a:t>Site de la SSAM (Société Suisse de Médecine de l’Addiction): </a:t>
            </a:r>
            <a:r>
              <a:rPr lang="fr-CH" sz="2400" dirty="0">
                <a:latin typeface="Papyrus" pitchFamily="66" charset="0"/>
                <a:hlinkClick r:id="rId8"/>
              </a:rPr>
              <a:t>http://www.ssam.ch/SSAM/fr</a:t>
            </a:r>
            <a:endParaRPr lang="fr-CH" sz="2400" dirty="0">
              <a:latin typeface="Papyrus" pitchFamily="66" charset="0"/>
            </a:endParaRPr>
          </a:p>
          <a:p>
            <a:pPr marL="0" indent="0">
              <a:spcBef>
                <a:spcPts val="0"/>
              </a:spcBef>
              <a:buFont typeface="Wingdings"/>
              <a:buChar char="Ø"/>
              <a:defRPr/>
            </a:pPr>
            <a:r>
              <a:rPr lang="fr-CH" sz="2400" dirty="0">
                <a:latin typeface="Papyrus" pitchFamily="66" charset="0"/>
              </a:rPr>
              <a:t>Le QT long acquis; Revue Med Suisse 2013;1538-1542</a:t>
            </a:r>
          </a:p>
          <a:p>
            <a:pPr marL="0" indent="0">
              <a:spcBef>
                <a:spcPts val="0"/>
              </a:spcBef>
              <a:buFont typeface="Wingdings"/>
              <a:buChar char="Ø"/>
              <a:defRPr/>
            </a:pPr>
            <a:r>
              <a:rPr lang="fr-CH" sz="2800" dirty="0">
                <a:latin typeface="Papyrus" pitchFamily="66" charset="0"/>
              </a:rPr>
              <a:t>Liste des médicaments qui prolongent l’intervalle QT (CHUV): </a:t>
            </a:r>
            <a:r>
              <a:rPr lang="fr-CH" sz="2800" dirty="0">
                <a:latin typeface="Papyrus" pitchFamily="66" charset="0"/>
                <a:hlinkClick r:id="rId9"/>
              </a:rPr>
              <a:t>http://files.chuv.ch/internet-docs/pha/medicaments/liste_qt_11_2010.pdf</a:t>
            </a:r>
            <a:endParaRPr lang="fr-CH" sz="2800" dirty="0">
              <a:latin typeface="Papyrus" pitchFamily="66" charset="0"/>
            </a:endParaRPr>
          </a:p>
          <a:p>
            <a:pPr>
              <a:buNone/>
            </a:pPr>
            <a:endParaRPr lang="fr-CH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fr-CH" sz="3600" b="1" dirty="0" smtClean="0">
                <a:solidFill>
                  <a:srgbClr val="0070C0"/>
                </a:solidFill>
                <a:latin typeface="Papyrus" pitchFamily="66" charset="0"/>
              </a:rPr>
              <a:t/>
            </a:r>
            <a:br>
              <a:rPr lang="fr-CH" sz="3600" b="1" dirty="0" smtClean="0">
                <a:solidFill>
                  <a:srgbClr val="0070C0"/>
                </a:solidFill>
                <a:latin typeface="Papyrus" pitchFamily="66" charset="0"/>
              </a:rPr>
            </a:br>
            <a:r>
              <a:rPr lang="fr-CH" sz="2000" dirty="0" smtClean="0">
                <a:solidFill>
                  <a:srgbClr val="0070C0"/>
                </a:solidFill>
                <a:latin typeface="Papyrus" pitchFamily="66" charset="0"/>
              </a:rPr>
              <a:t>1</a:t>
            </a:r>
            <a:r>
              <a:rPr lang="fr-CH" sz="2000" baseline="30000" dirty="0" smtClean="0">
                <a:solidFill>
                  <a:srgbClr val="0070C0"/>
                </a:solidFill>
                <a:latin typeface="Papyrus" pitchFamily="66" charset="0"/>
              </a:rPr>
              <a:t>ère</a:t>
            </a:r>
            <a:r>
              <a:rPr lang="fr-CH" sz="2000" dirty="0" smtClean="0">
                <a:solidFill>
                  <a:srgbClr val="0070C0"/>
                </a:solidFill>
                <a:latin typeface="Papyrus" pitchFamily="66" charset="0"/>
              </a:rPr>
              <a:t> Vidéo (Le patient parle)</a:t>
            </a:r>
            <a:r>
              <a:rPr lang="fr-CH" dirty="0" smtClean="0">
                <a:latin typeface="Palatino Linotype" pitchFamily="18" charset="0"/>
              </a:rPr>
              <a:t/>
            </a:r>
            <a:br>
              <a:rPr lang="fr-CH" dirty="0" smtClean="0">
                <a:latin typeface="Palatino Linotype" pitchFamily="18" charset="0"/>
              </a:rPr>
            </a:b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/>
            </a:r>
            <a:br>
              <a:rPr lang="fr-CH" dirty="0" smtClean="0"/>
            </a:br>
            <a:endParaRPr lang="fr-CH" dirty="0"/>
          </a:p>
        </p:txBody>
      </p:sp>
      <p:sp>
        <p:nvSpPr>
          <p:cNvPr id="4" name="Rectangle 3"/>
          <p:cNvSpPr/>
          <p:nvPr/>
        </p:nvSpPr>
        <p:spPr>
          <a:xfrm>
            <a:off x="3224227" y="3259723"/>
            <a:ext cx="22838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fr-CH" dirty="0"/>
          </a:p>
        </p:txBody>
      </p:sp>
      <p:pic>
        <p:nvPicPr>
          <p:cNvPr id="1026" name="Picture 2" descr="C:\Users\Baraka\Pictures\doule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060848"/>
            <a:ext cx="1584176" cy="2376264"/>
          </a:xfrm>
          <a:prstGeom prst="rect">
            <a:avLst/>
          </a:prstGeom>
          <a:noFill/>
        </p:spPr>
      </p:pic>
      <p:pic>
        <p:nvPicPr>
          <p:cNvPr id="2051" name="Picture 3" descr="C:\Users\Baraka\Pictures\open-uri20120716-29333-1eg7zzi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356992"/>
            <a:ext cx="3168352" cy="244827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96552" y="692696"/>
            <a:ext cx="9289032" cy="5544616"/>
          </a:xfrm>
        </p:spPr>
        <p:txBody>
          <a:bodyPr>
            <a:normAutofit fontScale="90000"/>
          </a:bodyPr>
          <a:lstStyle/>
          <a:p>
            <a:r>
              <a:rPr lang="fr-CH" sz="6700" b="1" dirty="0" smtClean="0">
                <a:solidFill>
                  <a:srgbClr val="0070C0"/>
                </a:solidFill>
                <a:latin typeface="Papyrus" pitchFamily="66" charset="0"/>
              </a:rPr>
              <a:t>     </a:t>
            </a:r>
            <a:r>
              <a:rPr lang="fr-CH" sz="6000" b="1" dirty="0" smtClean="0">
                <a:solidFill>
                  <a:srgbClr val="0070C0"/>
                </a:solidFill>
                <a:latin typeface="Papyrus" pitchFamily="66" charset="0"/>
              </a:rPr>
              <a:t>Principes</a:t>
            </a:r>
            <a:r>
              <a:rPr lang="fr-CH" b="1" dirty="0" smtClean="0">
                <a:solidFill>
                  <a:srgbClr val="0070C0"/>
                </a:solidFill>
                <a:latin typeface="Papyrus" pitchFamily="66" charset="0"/>
              </a:rPr>
              <a:t/>
            </a:r>
            <a:br>
              <a:rPr lang="fr-CH" b="1" dirty="0" smtClean="0">
                <a:solidFill>
                  <a:srgbClr val="0070C0"/>
                </a:solidFill>
                <a:latin typeface="Papyrus" pitchFamily="66" charset="0"/>
              </a:rPr>
            </a:br>
            <a:r>
              <a:rPr lang="fr-CH" b="1" dirty="0" smtClean="0">
                <a:solidFill>
                  <a:srgbClr val="0070C0"/>
                </a:solidFill>
                <a:latin typeface="Papyrus" pitchFamily="66" charset="0"/>
              </a:rPr>
              <a:t>    </a:t>
            </a:r>
            <a:r>
              <a:rPr lang="fr-CH" sz="3100" dirty="0" smtClean="0">
                <a:solidFill>
                  <a:srgbClr val="0070C0"/>
                </a:solidFill>
                <a:latin typeface="Papyrus" pitchFamily="66" charset="0"/>
              </a:rPr>
              <a:t>traitement de la   douleurs chroniques</a:t>
            </a:r>
            <a:r>
              <a:rPr lang="fr-CH" b="1" dirty="0">
                <a:solidFill>
                  <a:srgbClr val="0070C0"/>
                </a:solidFill>
                <a:latin typeface="Papyrus" pitchFamily="66" charset="0"/>
              </a:rPr>
              <a:t/>
            </a:r>
            <a:br>
              <a:rPr lang="fr-CH" b="1" dirty="0">
                <a:solidFill>
                  <a:srgbClr val="0070C0"/>
                </a:solidFill>
                <a:latin typeface="Papyrus" pitchFamily="66" charset="0"/>
              </a:rPr>
            </a:br>
            <a:r>
              <a:rPr lang="fr-CH" b="1" dirty="0" smtClean="0">
                <a:solidFill>
                  <a:srgbClr val="0070C0"/>
                </a:solidFill>
                <a:latin typeface="Papyrus" pitchFamily="66" charset="0"/>
              </a:rPr>
              <a:t/>
            </a:r>
            <a:br>
              <a:rPr lang="fr-CH" b="1" dirty="0" smtClean="0">
                <a:solidFill>
                  <a:srgbClr val="0070C0"/>
                </a:solidFill>
                <a:latin typeface="Papyrus" pitchFamily="66" charset="0"/>
              </a:rPr>
            </a:br>
            <a:r>
              <a:rPr lang="fr-CH" sz="2200" b="0" dirty="0" smtClean="0">
                <a:solidFill>
                  <a:srgbClr val="0070C0"/>
                </a:solidFill>
                <a:latin typeface="Papyrus" pitchFamily="66" charset="0"/>
              </a:rPr>
              <a:t>1. </a:t>
            </a:r>
            <a:r>
              <a:rPr lang="fr-CH" sz="2200" b="1" dirty="0" smtClean="0">
                <a:solidFill>
                  <a:srgbClr val="0070C0"/>
                </a:solidFill>
                <a:latin typeface="Papyrus" pitchFamily="66" charset="0"/>
              </a:rPr>
              <a:t>Evaluer</a:t>
            </a:r>
            <a:r>
              <a:rPr lang="fr-CH" sz="2200" b="0" dirty="0" smtClean="0">
                <a:solidFill>
                  <a:srgbClr val="0070C0"/>
                </a:solidFill>
                <a:latin typeface="Papyrus" pitchFamily="66" charset="0"/>
              </a:rPr>
              <a:t> l'intensité de la douleur</a:t>
            </a:r>
            <a:r>
              <a:rPr lang="fr-CH" sz="2200" dirty="0">
                <a:solidFill>
                  <a:srgbClr val="0070C0"/>
                </a:solidFill>
                <a:latin typeface="Papyrus" pitchFamily="66" charset="0"/>
              </a:rPr>
              <a:t/>
            </a:r>
            <a:br>
              <a:rPr lang="fr-CH" sz="2200" dirty="0">
                <a:solidFill>
                  <a:srgbClr val="0070C0"/>
                </a:solidFill>
                <a:latin typeface="Papyrus" pitchFamily="66" charset="0"/>
              </a:rPr>
            </a:br>
            <a:r>
              <a:rPr lang="fr-CH" sz="2200" dirty="0" smtClean="0">
                <a:solidFill>
                  <a:srgbClr val="0070C0"/>
                </a:solidFill>
                <a:latin typeface="Papyrus" pitchFamily="66" charset="0"/>
              </a:rPr>
              <a:t>                     </a:t>
            </a:r>
            <a:r>
              <a:rPr lang="fr-CH" sz="2200" b="0" dirty="0" smtClean="0">
                <a:solidFill>
                  <a:srgbClr val="0070C0"/>
                </a:solidFill>
                <a:latin typeface="Papyrus" pitchFamily="66" charset="0"/>
              </a:rPr>
              <a:t>2. Préciser les </a:t>
            </a:r>
            <a:r>
              <a:rPr lang="fr-CH" sz="2200" b="1" dirty="0" smtClean="0">
                <a:solidFill>
                  <a:srgbClr val="0070C0"/>
                </a:solidFill>
                <a:latin typeface="Papyrus" pitchFamily="66" charset="0"/>
              </a:rPr>
              <a:t>caractéristiques</a:t>
            </a:r>
            <a:r>
              <a:rPr lang="fr-CH" sz="2200" b="0" dirty="0" smtClean="0">
                <a:solidFill>
                  <a:srgbClr val="0070C0"/>
                </a:solidFill>
                <a:latin typeface="Papyrus" pitchFamily="66" charset="0"/>
              </a:rPr>
              <a:t> de la douleur</a:t>
            </a:r>
            <a:r>
              <a:rPr lang="fr-CH" sz="2200" dirty="0">
                <a:solidFill>
                  <a:srgbClr val="0070C0"/>
                </a:solidFill>
                <a:latin typeface="Papyrus" pitchFamily="66" charset="0"/>
              </a:rPr>
              <a:t/>
            </a:r>
            <a:br>
              <a:rPr lang="fr-CH" sz="2200" dirty="0">
                <a:solidFill>
                  <a:srgbClr val="0070C0"/>
                </a:solidFill>
                <a:latin typeface="Papyrus" pitchFamily="66" charset="0"/>
              </a:rPr>
            </a:br>
            <a:r>
              <a:rPr lang="fr-CH" sz="2200" b="0" dirty="0" smtClean="0">
                <a:solidFill>
                  <a:srgbClr val="0070C0"/>
                </a:solidFill>
                <a:latin typeface="Papyrus" pitchFamily="66" charset="0"/>
              </a:rPr>
              <a:t>3. Identifier la </a:t>
            </a:r>
            <a:r>
              <a:rPr lang="fr-CH" sz="2200" b="1" dirty="0" smtClean="0">
                <a:solidFill>
                  <a:srgbClr val="0070C0"/>
                </a:solidFill>
                <a:latin typeface="Papyrus" pitchFamily="66" charset="0"/>
              </a:rPr>
              <a:t>cause </a:t>
            </a:r>
            <a:r>
              <a:rPr lang="fr-CH" sz="2200" b="0" dirty="0" smtClean="0">
                <a:solidFill>
                  <a:srgbClr val="0070C0"/>
                </a:solidFill>
                <a:latin typeface="Papyrus" pitchFamily="66" charset="0"/>
              </a:rPr>
              <a:t>de la douleur</a:t>
            </a:r>
            <a:r>
              <a:rPr lang="fr-CH" sz="2200" dirty="0">
                <a:solidFill>
                  <a:srgbClr val="0070C0"/>
                </a:solidFill>
                <a:latin typeface="Papyrus" pitchFamily="66" charset="0"/>
              </a:rPr>
              <a:t/>
            </a:r>
            <a:br>
              <a:rPr lang="fr-CH" sz="2200" dirty="0">
                <a:solidFill>
                  <a:srgbClr val="0070C0"/>
                </a:solidFill>
                <a:latin typeface="Papyrus" pitchFamily="66" charset="0"/>
              </a:rPr>
            </a:br>
            <a:r>
              <a:rPr lang="fr-CH" sz="2200" dirty="0" smtClean="0">
                <a:solidFill>
                  <a:srgbClr val="0070C0"/>
                </a:solidFill>
                <a:latin typeface="Papyrus" pitchFamily="66" charset="0"/>
              </a:rPr>
              <a:t>                                  </a:t>
            </a:r>
            <a:r>
              <a:rPr lang="fr-CH" sz="2200" b="0" dirty="0" smtClean="0">
                <a:solidFill>
                  <a:srgbClr val="0070C0"/>
                </a:solidFill>
                <a:latin typeface="Papyrus" pitchFamily="66" charset="0"/>
              </a:rPr>
              <a:t>4.</a:t>
            </a:r>
            <a:r>
              <a:rPr lang="fr-CH" sz="2200" b="1" dirty="0" smtClean="0">
                <a:solidFill>
                  <a:srgbClr val="0070C0"/>
                </a:solidFill>
                <a:latin typeface="Papyrus" pitchFamily="66" charset="0"/>
              </a:rPr>
              <a:t>Type</a:t>
            </a:r>
            <a:r>
              <a:rPr lang="fr-CH" sz="2200" b="0" dirty="0" smtClean="0">
                <a:solidFill>
                  <a:srgbClr val="0070C0"/>
                </a:solidFill>
                <a:latin typeface="Papyrus" pitchFamily="66" charset="0"/>
              </a:rPr>
              <a:t> de douleur/</a:t>
            </a:r>
            <a:r>
              <a:rPr lang="fr-CH" sz="2200" b="0" baseline="0" dirty="0" smtClean="0">
                <a:solidFill>
                  <a:srgbClr val="0070C0"/>
                </a:solidFill>
                <a:latin typeface="Papyrus" pitchFamily="66" charset="0"/>
              </a:rPr>
              <a:t> </a:t>
            </a:r>
            <a:r>
              <a:rPr lang="fr-CH" sz="2200" b="0" dirty="0" smtClean="0">
                <a:solidFill>
                  <a:srgbClr val="0070C0"/>
                </a:solidFill>
                <a:latin typeface="Papyrus" pitchFamily="66" charset="0"/>
              </a:rPr>
              <a:t>nociceptives</a:t>
            </a:r>
            <a:r>
              <a:rPr lang="fr-CH" sz="2200" b="0" baseline="0" dirty="0" smtClean="0">
                <a:solidFill>
                  <a:srgbClr val="0070C0"/>
                </a:solidFill>
                <a:latin typeface="Papyrus" pitchFamily="66" charset="0"/>
              </a:rPr>
              <a:t>, neuropathiques </a:t>
            </a:r>
            <a:r>
              <a:rPr lang="fr-CH" u="sng" dirty="0" smtClean="0">
                <a:solidFill>
                  <a:schemeClr val="tx1"/>
                </a:solidFill>
                <a:latin typeface="Papyrus" pitchFamily="66" charset="0"/>
              </a:rPr>
              <a:t/>
            </a:r>
            <a:br>
              <a:rPr lang="fr-CH" u="sng" dirty="0" smtClean="0">
                <a:solidFill>
                  <a:schemeClr val="tx1"/>
                </a:solidFill>
                <a:latin typeface="Papyrus" pitchFamily="66" charset="0"/>
              </a:rPr>
            </a:br>
            <a:r>
              <a:rPr lang="fr-CH" b="1" dirty="0" smtClean="0">
                <a:solidFill>
                  <a:schemeClr val="tx1"/>
                </a:solidFill>
                <a:latin typeface="Papyrus" pitchFamily="66" charset="0"/>
              </a:rPr>
              <a:t/>
            </a:r>
            <a:br>
              <a:rPr lang="fr-CH" b="1" dirty="0" smtClean="0">
                <a:solidFill>
                  <a:schemeClr val="tx1"/>
                </a:solidFill>
                <a:latin typeface="Papyrus" pitchFamily="66" charset="0"/>
              </a:rPr>
            </a:br>
            <a:r>
              <a:rPr lang="fr-CH" b="1" dirty="0">
                <a:latin typeface="Papyrus" pitchFamily="66" charset="0"/>
              </a:rPr>
              <a:t/>
            </a:r>
            <a:br>
              <a:rPr lang="fr-CH" b="1" dirty="0">
                <a:latin typeface="Papyrus" pitchFamily="66" charset="0"/>
              </a:rPr>
            </a:br>
            <a:endParaRPr lang="fr-CH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fr-CH" sz="6000" b="1" dirty="0" smtClean="0">
                <a:solidFill>
                  <a:srgbClr val="0070C0"/>
                </a:solidFill>
                <a:latin typeface="Papyrus" pitchFamily="66" charset="0"/>
              </a:rPr>
              <a:t>Evaluation de la douleur</a:t>
            </a:r>
            <a:r>
              <a:rPr lang="fr-CH" sz="6000" b="1" dirty="0" smtClean="0">
                <a:latin typeface="Papyrus" pitchFamily="66" charset="0"/>
              </a:rPr>
              <a:t/>
            </a:r>
            <a:br>
              <a:rPr lang="fr-CH" sz="6000" b="1" dirty="0" smtClean="0">
                <a:latin typeface="Papyrus" pitchFamily="66" charset="0"/>
              </a:rPr>
            </a:br>
            <a:r>
              <a:rPr lang="fr-CH" b="1" dirty="0">
                <a:latin typeface="Papyrus" pitchFamily="66" charset="0"/>
              </a:rPr>
              <a:t/>
            </a:r>
            <a:br>
              <a:rPr lang="fr-CH" b="1" dirty="0">
                <a:latin typeface="Papyrus" pitchFamily="66" charset="0"/>
              </a:rPr>
            </a:br>
            <a:endParaRPr lang="fr-CH" dirty="0"/>
          </a:p>
        </p:txBody>
      </p:sp>
      <p:pic>
        <p:nvPicPr>
          <p:cNvPr id="4" name="Picture 4" descr="C:\Users\Baraka\Pictures\echelle douleu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16832"/>
            <a:ext cx="8280920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r>
              <a:rPr lang="fr-CH" sz="5400" b="1" dirty="0" smtClean="0">
                <a:solidFill>
                  <a:srgbClr val="0070C0"/>
                </a:solidFill>
                <a:latin typeface="Papyrus" pitchFamily="66" charset="0"/>
              </a:rPr>
              <a:t>Les trois paliers de l’OMS</a:t>
            </a:r>
            <a:r>
              <a:rPr lang="fr-CH" b="1" dirty="0" smtClean="0">
                <a:latin typeface="Papyrus" pitchFamily="66" charset="0"/>
              </a:rPr>
              <a:t/>
            </a:r>
            <a:br>
              <a:rPr lang="fr-CH" b="1" dirty="0" smtClean="0">
                <a:latin typeface="Papyrus" pitchFamily="66" charset="0"/>
              </a:rPr>
            </a:br>
            <a:endParaRPr lang="fr-CH" dirty="0"/>
          </a:p>
        </p:txBody>
      </p:sp>
      <p:pic>
        <p:nvPicPr>
          <p:cNvPr id="4" name="Picture 3" descr="C:\Users\Baraka\Pictures\87022610echelle2-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060848"/>
            <a:ext cx="6912769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0306"/>
          </a:xfrm>
        </p:spPr>
        <p:txBody>
          <a:bodyPr>
            <a:normAutofit/>
          </a:bodyPr>
          <a:lstStyle/>
          <a:p>
            <a:r>
              <a:rPr lang="fr-CH" sz="2000" dirty="0" smtClean="0">
                <a:solidFill>
                  <a:srgbClr val="0070C0"/>
                </a:solidFill>
                <a:latin typeface="Papyrus" pitchFamily="66" charset="0"/>
              </a:rPr>
              <a:t>La prescription pour les toxicodépendants</a:t>
            </a:r>
            <a:r>
              <a:rPr lang="fr-CH" sz="4000" dirty="0" smtClean="0">
                <a:solidFill>
                  <a:srgbClr val="0070C0"/>
                </a:solidFill>
                <a:latin typeface="Papyrus" pitchFamily="66" charset="0"/>
              </a:rPr>
              <a:t/>
            </a:r>
            <a:br>
              <a:rPr lang="fr-CH" sz="4000" dirty="0" smtClean="0">
                <a:solidFill>
                  <a:srgbClr val="0070C0"/>
                </a:solidFill>
                <a:latin typeface="Papyrus" pitchFamily="66" charset="0"/>
              </a:rPr>
            </a:br>
            <a:r>
              <a:rPr lang="fr-CH" sz="4000" b="1" dirty="0" smtClean="0">
                <a:solidFill>
                  <a:srgbClr val="0070C0"/>
                </a:solidFill>
                <a:latin typeface="Papyrus" pitchFamily="66" charset="0"/>
              </a:rPr>
              <a:t>O</a:t>
            </a:r>
            <a:r>
              <a:rPr lang="fr-CH" sz="4000" b="1" dirty="0" smtClean="0">
                <a:solidFill>
                  <a:srgbClr val="0070C0"/>
                </a:solidFill>
                <a:latin typeface="Papyrus" pitchFamily="66" charset="0"/>
              </a:rPr>
              <a:t>bstacles (1)</a:t>
            </a:r>
            <a:r>
              <a:rPr lang="fr-CH" sz="8800" b="1" dirty="0" smtClean="0">
                <a:latin typeface="Papyrus" pitchFamily="66" charset="0"/>
              </a:rPr>
              <a:t/>
            </a:r>
            <a:br>
              <a:rPr lang="fr-CH" sz="8800" b="1" dirty="0" smtClean="0">
                <a:latin typeface="Papyrus" pitchFamily="66" charset="0"/>
              </a:rPr>
            </a:br>
            <a:endParaRPr lang="fr-CH" dirty="0"/>
          </a:p>
        </p:txBody>
      </p:sp>
      <p:sp>
        <p:nvSpPr>
          <p:cNvPr id="4" name="Rectangle 3"/>
          <p:cNvSpPr/>
          <p:nvPr/>
        </p:nvSpPr>
        <p:spPr>
          <a:xfrm>
            <a:off x="1043608" y="2780928"/>
            <a:ext cx="71287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/>
              <a:buChar char="Ø"/>
            </a:pPr>
            <a:r>
              <a:rPr lang="fr-CH" b="0" u="none" baseline="0" dirty="0" smtClean="0">
                <a:solidFill>
                  <a:srgbClr val="0070C0"/>
                </a:solidFill>
                <a:latin typeface="Papyrus" pitchFamily="66" charset="0"/>
              </a:rPr>
              <a:t>Le médecin craint </a:t>
            </a:r>
            <a:r>
              <a:rPr lang="fr-CH" b="0" u="none" baseline="0" dirty="0" smtClean="0">
                <a:solidFill>
                  <a:srgbClr val="0070C0"/>
                </a:solidFill>
                <a:latin typeface="Papyrus" pitchFamily="66" charset="0"/>
              </a:rPr>
              <a:t>que le patient « cherche du produit </a:t>
            </a:r>
            <a:r>
              <a:rPr lang="fr-CH" b="0" u="none" baseline="0" dirty="0" smtClean="0">
                <a:solidFill>
                  <a:srgbClr val="0070C0"/>
                </a:solidFill>
                <a:latin typeface="Papyrus" pitchFamily="66" charset="0"/>
              </a:rPr>
              <a:t>»</a:t>
            </a:r>
          </a:p>
          <a:p>
            <a:endParaRPr lang="fr-CH" b="0" u="none" baseline="0" dirty="0" smtClean="0">
              <a:solidFill>
                <a:srgbClr val="0070C0"/>
              </a:solidFill>
              <a:latin typeface="Papyrus" pitchFamily="66" charset="0"/>
            </a:endParaRPr>
          </a:p>
          <a:p>
            <a:pPr>
              <a:buFont typeface="Wingdings"/>
              <a:buChar char="Ø"/>
            </a:pPr>
            <a:r>
              <a:rPr lang="fr-CH" b="0" u="none" baseline="0" dirty="0" smtClean="0">
                <a:solidFill>
                  <a:srgbClr val="0070C0"/>
                </a:solidFill>
                <a:latin typeface="Papyrus" pitchFamily="66" charset="0"/>
              </a:rPr>
              <a:t>Connaissances inadéquates des </a:t>
            </a:r>
            <a:r>
              <a:rPr lang="fr-CH" b="0" u="none" baseline="0" dirty="0" smtClean="0">
                <a:solidFill>
                  <a:srgbClr val="0070C0"/>
                </a:solidFill>
                <a:latin typeface="Papyrus" pitchFamily="66" charset="0"/>
              </a:rPr>
              <a:t>opiacés</a:t>
            </a:r>
          </a:p>
          <a:p>
            <a:endParaRPr lang="fr-CH" b="0" u="none" baseline="0" dirty="0" smtClean="0">
              <a:solidFill>
                <a:srgbClr val="0070C0"/>
              </a:solidFill>
              <a:latin typeface="Papyrus" pitchFamily="66" charset="0"/>
            </a:endParaRPr>
          </a:p>
          <a:p>
            <a:pPr>
              <a:buFont typeface="Wingdings"/>
              <a:buChar char="Ø"/>
            </a:pPr>
            <a:r>
              <a:rPr lang="fr-CH" b="0" u="none" baseline="0" dirty="0" smtClean="0">
                <a:solidFill>
                  <a:srgbClr val="0070C0"/>
                </a:solidFill>
                <a:latin typeface="Papyrus" pitchFamily="66" charset="0"/>
              </a:rPr>
              <a:t>Peur de surdoser les </a:t>
            </a:r>
            <a:r>
              <a:rPr lang="fr-CH" b="0" u="none" baseline="0" dirty="0" smtClean="0">
                <a:solidFill>
                  <a:srgbClr val="0070C0"/>
                </a:solidFill>
                <a:latin typeface="Papyrus" pitchFamily="66" charset="0"/>
              </a:rPr>
              <a:t>opiacés</a:t>
            </a:r>
          </a:p>
          <a:p>
            <a:endParaRPr lang="fr-CH" b="0" u="none" baseline="0" dirty="0" smtClean="0">
              <a:solidFill>
                <a:srgbClr val="0070C0"/>
              </a:solidFill>
              <a:latin typeface="Papyrus" pitchFamily="66" charset="0"/>
            </a:endParaRPr>
          </a:p>
          <a:p>
            <a:pPr>
              <a:buFont typeface="Wingdings"/>
              <a:buChar char="Ø"/>
            </a:pPr>
            <a:r>
              <a:rPr lang="fr-CH" b="0" u="none" baseline="0" dirty="0" smtClean="0">
                <a:solidFill>
                  <a:srgbClr val="0070C0"/>
                </a:solidFill>
                <a:latin typeface="Papyrus" pitchFamily="66" charset="0"/>
              </a:rPr>
              <a:t>Peur que la prescription d’un opiacé fasse rechuter le patient</a:t>
            </a:r>
            <a:r>
              <a:rPr lang="fr-CH" b="0" u="none" baseline="0" dirty="0" smtClean="0">
                <a:solidFill>
                  <a:srgbClr val="0070C0"/>
                </a:solidFill>
                <a:latin typeface="Papyrus" pitchFamily="66" charset="0"/>
              </a:rPr>
              <a:t>...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08912" cy="1584176"/>
          </a:xfrm>
        </p:spPr>
        <p:txBody>
          <a:bodyPr>
            <a:normAutofit fontScale="90000"/>
          </a:bodyPr>
          <a:lstStyle/>
          <a:p>
            <a:r>
              <a:rPr lang="fr-CH" sz="3100" dirty="0" smtClean="0">
                <a:latin typeface="Papyrus" pitchFamily="66" charset="0"/>
              </a:rPr>
              <a:t>   </a:t>
            </a:r>
            <a:r>
              <a:rPr lang="fr-CH" sz="3100" dirty="0" smtClean="0">
                <a:solidFill>
                  <a:srgbClr val="0070C0"/>
                </a:solidFill>
                <a:latin typeface="Papyrus" pitchFamily="66" charset="0"/>
              </a:rPr>
              <a:t>La </a:t>
            </a:r>
            <a:r>
              <a:rPr lang="fr-CH" sz="3100" dirty="0" smtClean="0">
                <a:solidFill>
                  <a:srgbClr val="0070C0"/>
                </a:solidFill>
                <a:latin typeface="Papyrus" pitchFamily="66" charset="0"/>
              </a:rPr>
              <a:t>prescription pour les toxicodépendants</a:t>
            </a:r>
            <a:r>
              <a:rPr lang="fr-CH" sz="9600" dirty="0" smtClean="0">
                <a:solidFill>
                  <a:srgbClr val="0070C0"/>
                </a:solidFill>
                <a:latin typeface="Papyrus" pitchFamily="66" charset="0"/>
              </a:rPr>
              <a:t/>
            </a:r>
            <a:br>
              <a:rPr lang="fr-CH" sz="9600" dirty="0" smtClean="0">
                <a:solidFill>
                  <a:srgbClr val="0070C0"/>
                </a:solidFill>
                <a:latin typeface="Papyrus" pitchFamily="66" charset="0"/>
              </a:rPr>
            </a:br>
            <a:r>
              <a:rPr lang="fr-CH" sz="3200" b="1" dirty="0" smtClean="0">
                <a:solidFill>
                  <a:srgbClr val="0070C0"/>
                </a:solidFill>
                <a:latin typeface="Papyrus" pitchFamily="66" charset="0"/>
              </a:rPr>
              <a:t>obstacles  (2)</a:t>
            </a:r>
            <a:r>
              <a:rPr lang="fr-CH" sz="3200" b="1" dirty="0">
                <a:latin typeface="Papyrus" pitchFamily="66" charset="0"/>
              </a:rPr>
              <a:t/>
            </a:r>
            <a:br>
              <a:rPr lang="fr-CH" sz="3200" b="1" dirty="0">
                <a:latin typeface="Papyrus" pitchFamily="66" charset="0"/>
              </a:rPr>
            </a:br>
            <a:r>
              <a:rPr lang="fr-CH" b="0" dirty="0" smtClean="0">
                <a:solidFill>
                  <a:schemeClr val="tx1"/>
                </a:solidFill>
                <a:latin typeface="Papyrus" pitchFamily="66" charset="0"/>
              </a:rPr>
              <a:t/>
            </a:r>
            <a:br>
              <a:rPr lang="fr-CH" b="0" dirty="0" smtClean="0">
                <a:solidFill>
                  <a:schemeClr val="tx1"/>
                </a:solidFill>
                <a:latin typeface="Papyrus" pitchFamily="66" charset="0"/>
              </a:rPr>
            </a:br>
            <a:endParaRPr lang="fr-CH" dirty="0"/>
          </a:p>
        </p:txBody>
      </p:sp>
      <p:sp>
        <p:nvSpPr>
          <p:cNvPr id="5" name="Rectangle 4"/>
          <p:cNvSpPr/>
          <p:nvPr/>
        </p:nvSpPr>
        <p:spPr>
          <a:xfrm>
            <a:off x="1187624" y="2690336"/>
            <a:ext cx="66247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/>
              <a:buChar char="Ø"/>
            </a:pPr>
            <a:r>
              <a:rPr lang="fr-CH" dirty="0" smtClean="0">
                <a:solidFill>
                  <a:srgbClr val="0070C0"/>
                </a:solidFill>
                <a:latin typeface="Papyrus" pitchFamily="66" charset="0"/>
              </a:rPr>
              <a:t>Le patient peut craindre une </a:t>
            </a:r>
            <a:r>
              <a:rPr lang="fr-CH" dirty="0" smtClean="0">
                <a:solidFill>
                  <a:srgbClr val="0070C0"/>
                </a:solidFill>
                <a:latin typeface="Papyrus" pitchFamily="66" charset="0"/>
              </a:rPr>
              <a:t>rechute</a:t>
            </a:r>
          </a:p>
          <a:p>
            <a:endParaRPr lang="fr-CH" dirty="0" smtClean="0">
              <a:solidFill>
                <a:srgbClr val="0070C0"/>
              </a:solidFill>
              <a:latin typeface="Papyrus" pitchFamily="66" charset="0"/>
            </a:endParaRPr>
          </a:p>
          <a:p>
            <a:pPr>
              <a:buFont typeface="Wingdings"/>
              <a:buChar char="Ø"/>
            </a:pPr>
            <a:r>
              <a:rPr lang="fr-CH" dirty="0" smtClean="0">
                <a:solidFill>
                  <a:srgbClr val="0070C0"/>
                </a:solidFill>
                <a:latin typeface="Papyrus" pitchFamily="66" charset="0"/>
              </a:rPr>
              <a:t>Le </a:t>
            </a:r>
            <a:r>
              <a:rPr lang="fr-CH" dirty="0" smtClean="0">
                <a:solidFill>
                  <a:srgbClr val="0070C0"/>
                </a:solidFill>
                <a:latin typeface="Papyrus" pitchFamily="66" charset="0"/>
              </a:rPr>
              <a:t>patient peut </a:t>
            </a:r>
            <a:r>
              <a:rPr lang="fr-CH" dirty="0" smtClean="0">
                <a:solidFill>
                  <a:srgbClr val="0070C0"/>
                </a:solidFill>
                <a:latin typeface="Papyrus" pitchFamily="66" charset="0"/>
              </a:rPr>
              <a:t>ne pas signaler ses problèmes </a:t>
            </a:r>
            <a:r>
              <a:rPr lang="fr-CH" dirty="0" smtClean="0">
                <a:solidFill>
                  <a:srgbClr val="0070C0"/>
                </a:solidFill>
                <a:latin typeface="Papyrus" pitchFamily="66" charset="0"/>
              </a:rPr>
              <a:t>d’addiction</a:t>
            </a:r>
          </a:p>
          <a:p>
            <a:endParaRPr lang="fr-CH" dirty="0" smtClean="0">
              <a:solidFill>
                <a:srgbClr val="0070C0"/>
              </a:solidFill>
              <a:latin typeface="Papyrus" pitchFamily="66" charset="0"/>
            </a:endParaRPr>
          </a:p>
          <a:p>
            <a:pPr>
              <a:buFont typeface="Wingdings"/>
              <a:buChar char="Ø"/>
            </a:pPr>
            <a:r>
              <a:rPr lang="fr-CH" dirty="0" smtClean="0">
                <a:solidFill>
                  <a:srgbClr val="0070C0"/>
                </a:solidFill>
                <a:latin typeface="Papyrus" pitchFamily="66" charset="0"/>
              </a:rPr>
              <a:t>Le patient a peur </a:t>
            </a:r>
            <a:r>
              <a:rPr lang="fr-CH" dirty="0" smtClean="0">
                <a:solidFill>
                  <a:srgbClr val="0070C0"/>
                </a:solidFill>
                <a:latin typeface="Papyrus" pitchFamily="66" charset="0"/>
              </a:rPr>
              <a:t>d’être juger ou faussement interpréter </a:t>
            </a:r>
            <a:r>
              <a:rPr lang="fr-CH" dirty="0" smtClean="0">
                <a:solidFill>
                  <a:srgbClr val="0070C0"/>
                </a:solidFill>
                <a:latin typeface="Papyrus" pitchFamily="66" charset="0"/>
              </a:rPr>
              <a:t>…</a:t>
            </a:r>
            <a:endParaRPr lang="fr-CH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>
                <a:solidFill>
                  <a:srgbClr val="0070C0"/>
                </a:solidFill>
                <a:latin typeface="Palatino Linotype" pitchFamily="18" charset="0"/>
              </a:rPr>
              <a:t>Bon à savoir</a:t>
            </a:r>
            <a:endParaRPr lang="fr-CH" dirty="0">
              <a:solidFill>
                <a:srgbClr val="0070C0"/>
              </a:solidFill>
              <a:latin typeface="Palatino Linotype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2636912"/>
            <a:ext cx="87129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/>
              <a:buChar char="Ø"/>
            </a:pPr>
            <a:r>
              <a:rPr lang="fr-CH" dirty="0" smtClean="0">
                <a:solidFill>
                  <a:srgbClr val="0070C0"/>
                </a:solidFill>
                <a:latin typeface="Papyrus" pitchFamily="66" charset="0"/>
              </a:rPr>
              <a:t>D</a:t>
            </a:r>
            <a:r>
              <a:rPr lang="fr-CH" dirty="0" smtClean="0">
                <a:solidFill>
                  <a:srgbClr val="0070C0"/>
                </a:solidFill>
                <a:latin typeface="Papyrus" pitchFamily="66" charset="0"/>
              </a:rPr>
              <a:t>épendants </a:t>
            </a:r>
            <a:r>
              <a:rPr lang="fr-CH" dirty="0">
                <a:solidFill>
                  <a:srgbClr val="0070C0"/>
                </a:solidFill>
                <a:latin typeface="Papyrus" pitchFamily="66" charset="0"/>
              </a:rPr>
              <a:t>aux opioïdes </a:t>
            </a:r>
            <a:r>
              <a:rPr lang="fr-CH" dirty="0" smtClean="0">
                <a:solidFill>
                  <a:srgbClr val="0070C0"/>
                </a:solidFill>
                <a:latin typeface="Papyrus" pitchFamily="66" charset="0"/>
              </a:rPr>
              <a:t> &gt;&gt;&gt;  </a:t>
            </a:r>
            <a:r>
              <a:rPr lang="fr-CH" dirty="0" smtClean="0">
                <a:solidFill>
                  <a:srgbClr val="0070C0"/>
                </a:solidFill>
                <a:latin typeface="Papyrus" pitchFamily="66" charset="0"/>
              </a:rPr>
              <a:t>D</a:t>
            </a:r>
            <a:r>
              <a:rPr lang="fr-CH" dirty="0" smtClean="0">
                <a:solidFill>
                  <a:srgbClr val="0070C0"/>
                </a:solidFill>
                <a:latin typeface="Papyrus" pitchFamily="66" charset="0"/>
              </a:rPr>
              <a:t>ouleurs chroniques</a:t>
            </a:r>
          </a:p>
          <a:p>
            <a:endParaRPr lang="fr-CH" dirty="0" smtClean="0">
              <a:solidFill>
                <a:srgbClr val="0070C0"/>
              </a:solidFill>
              <a:latin typeface="Papyrus" pitchFamily="66" charset="0"/>
            </a:endParaRPr>
          </a:p>
          <a:p>
            <a:pPr>
              <a:buFont typeface="Wingdings"/>
              <a:buChar char="Ø"/>
            </a:pPr>
            <a:r>
              <a:rPr lang="fr-CH" dirty="0" smtClean="0">
                <a:solidFill>
                  <a:srgbClr val="0070C0"/>
                </a:solidFill>
                <a:latin typeface="Papyrus" pitchFamily="66" charset="0"/>
              </a:rPr>
              <a:t> </a:t>
            </a:r>
            <a:r>
              <a:rPr lang="fr-CH" dirty="0" smtClean="0">
                <a:solidFill>
                  <a:srgbClr val="0070C0"/>
                </a:solidFill>
                <a:latin typeface="Papyrus" pitchFamily="66" charset="0"/>
              </a:rPr>
              <a:t>D</a:t>
            </a:r>
            <a:r>
              <a:rPr lang="fr-CH" dirty="0" smtClean="0">
                <a:solidFill>
                  <a:srgbClr val="0070C0"/>
                </a:solidFill>
                <a:latin typeface="Papyrus" pitchFamily="66" charset="0"/>
              </a:rPr>
              <a:t>épendance&gt;&gt;&gt;  Sensibilité </a:t>
            </a:r>
            <a:r>
              <a:rPr lang="fr-CH" dirty="0">
                <a:solidFill>
                  <a:srgbClr val="0070C0"/>
                </a:solidFill>
                <a:latin typeface="Papyrus" pitchFamily="66" charset="0"/>
              </a:rPr>
              <a:t>à la douleur. </a:t>
            </a:r>
            <a:endParaRPr lang="fr-CH" dirty="0" smtClean="0">
              <a:solidFill>
                <a:srgbClr val="0070C0"/>
              </a:solidFill>
              <a:latin typeface="Papyrus" pitchFamily="66" charset="0"/>
            </a:endParaRPr>
          </a:p>
          <a:p>
            <a:endParaRPr lang="fr-CH" dirty="0">
              <a:solidFill>
                <a:srgbClr val="0070C0"/>
              </a:solidFill>
              <a:latin typeface="Papyrus" pitchFamily="66" charset="0"/>
            </a:endParaRPr>
          </a:p>
          <a:p>
            <a:pPr>
              <a:buFont typeface="Wingdings"/>
              <a:buChar char="Ø"/>
            </a:pPr>
            <a:r>
              <a:rPr lang="fr-CH" dirty="0" smtClean="0">
                <a:solidFill>
                  <a:srgbClr val="0070C0"/>
                </a:solidFill>
                <a:latin typeface="Papyrus" pitchFamily="66" charset="0"/>
              </a:rPr>
              <a:t>TBS &gt;&gt;&gt; Hyperalgie </a:t>
            </a:r>
            <a:r>
              <a:rPr lang="fr-CH" dirty="0">
                <a:solidFill>
                  <a:srgbClr val="0070C0"/>
                </a:solidFill>
                <a:latin typeface="Papyrus" pitchFamily="66" charset="0"/>
              </a:rPr>
              <a:t>et une tolérance aux opioïdes</a:t>
            </a:r>
            <a:r>
              <a:rPr lang="fr-CH" dirty="0" smtClean="0">
                <a:solidFill>
                  <a:srgbClr val="0070C0"/>
                </a:solidFill>
                <a:latin typeface="Papyrus" pitchFamily="66" charset="0"/>
              </a:rPr>
              <a:t>.</a:t>
            </a:r>
          </a:p>
          <a:p>
            <a:endParaRPr lang="fr-CH" dirty="0">
              <a:solidFill>
                <a:srgbClr val="0070C0"/>
              </a:solidFill>
              <a:latin typeface="Papyrus" pitchFamily="66" charset="0"/>
            </a:endParaRPr>
          </a:p>
          <a:p>
            <a:pPr>
              <a:buFont typeface="Wingdings"/>
              <a:buChar char="Ø"/>
            </a:pPr>
            <a:r>
              <a:rPr lang="fr-CH" dirty="0" smtClean="0">
                <a:solidFill>
                  <a:srgbClr val="0070C0"/>
                </a:solidFill>
                <a:latin typeface="Papyrus" pitchFamily="66" charset="0"/>
              </a:rPr>
              <a:t>TBS &gt;&gt;&gt; à long </a:t>
            </a:r>
            <a:r>
              <a:rPr lang="fr-CH" dirty="0">
                <a:solidFill>
                  <a:srgbClr val="0070C0"/>
                </a:solidFill>
                <a:latin typeface="Papyrus" pitchFamily="66" charset="0"/>
              </a:rPr>
              <a:t>terme </a:t>
            </a:r>
            <a:r>
              <a:rPr lang="fr-CH" dirty="0" smtClean="0">
                <a:solidFill>
                  <a:srgbClr val="0070C0"/>
                </a:solidFill>
                <a:latin typeface="Papyrus" pitchFamily="66" charset="0"/>
              </a:rPr>
              <a:t>&gt;&gt;&gt; Pas d’</a:t>
            </a:r>
            <a:r>
              <a:rPr lang="fr-CH" dirty="0" smtClean="0">
                <a:solidFill>
                  <a:srgbClr val="0070C0"/>
                </a:solidFill>
                <a:latin typeface="Papyrus" pitchFamily="66" charset="0"/>
              </a:rPr>
              <a:t>effets </a:t>
            </a:r>
            <a:r>
              <a:rPr lang="fr-CH" dirty="0">
                <a:solidFill>
                  <a:srgbClr val="0070C0"/>
                </a:solidFill>
                <a:latin typeface="Papyrus" pitchFamily="66" charset="0"/>
              </a:rPr>
              <a:t>antalgiques aux doses </a:t>
            </a:r>
            <a:r>
              <a:rPr lang="fr-CH" dirty="0" smtClean="0">
                <a:solidFill>
                  <a:srgbClr val="0070C0"/>
                </a:solidFill>
                <a:latin typeface="Papyrus" pitchFamily="66" charset="0"/>
              </a:rPr>
              <a:t>usuelles  </a:t>
            </a:r>
            <a:r>
              <a:rPr lang="fr-CH" dirty="0">
                <a:solidFill>
                  <a:srgbClr val="0070C0"/>
                </a:solidFill>
                <a:latin typeface="Papyrus" pitchFamily="66" charset="0"/>
              </a:rPr>
              <a:t>(tolérance). </a:t>
            </a:r>
            <a:endParaRPr lang="fr-CH" sz="1200" b="0" dirty="0">
              <a:solidFill>
                <a:srgbClr val="0070C0"/>
              </a:solidFill>
              <a:latin typeface="Papyrus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>
                <a:solidFill>
                  <a:srgbClr val="0070C0"/>
                </a:solidFill>
                <a:latin typeface="Palatino Linotype" pitchFamily="18" charset="0"/>
              </a:rPr>
              <a:t>Bon à savoir</a:t>
            </a:r>
            <a:endParaRPr lang="fr-CH" dirty="0"/>
          </a:p>
        </p:txBody>
      </p:sp>
      <p:sp>
        <p:nvSpPr>
          <p:cNvPr id="4" name="Rectangle 3"/>
          <p:cNvSpPr/>
          <p:nvPr/>
        </p:nvSpPr>
        <p:spPr>
          <a:xfrm>
            <a:off x="395536" y="2276872"/>
            <a:ext cx="87484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/>
              <a:buChar char="Ø"/>
            </a:pPr>
            <a:r>
              <a:rPr lang="fr-CH" dirty="0" smtClean="0">
                <a:solidFill>
                  <a:srgbClr val="0070C0"/>
                </a:solidFill>
                <a:latin typeface="Papyrus" pitchFamily="66" charset="0"/>
              </a:rPr>
              <a:t>A</a:t>
            </a:r>
            <a:r>
              <a:rPr lang="fr-CH" dirty="0" smtClean="0">
                <a:solidFill>
                  <a:srgbClr val="0070C0"/>
                </a:solidFill>
                <a:latin typeface="Papyrus" pitchFamily="66" charset="0"/>
              </a:rPr>
              <a:t>ction </a:t>
            </a:r>
            <a:r>
              <a:rPr lang="fr-CH" dirty="0">
                <a:solidFill>
                  <a:srgbClr val="0070C0"/>
                </a:solidFill>
                <a:latin typeface="Papyrus" pitchFamily="66" charset="0"/>
              </a:rPr>
              <a:t>antalgique est </a:t>
            </a:r>
            <a:r>
              <a:rPr lang="fr-CH" dirty="0" smtClean="0">
                <a:solidFill>
                  <a:srgbClr val="0070C0"/>
                </a:solidFill>
                <a:latin typeface="Papyrus" pitchFamily="66" charset="0"/>
              </a:rPr>
              <a:t>plus </a:t>
            </a:r>
            <a:r>
              <a:rPr lang="fr-CH" dirty="0">
                <a:solidFill>
                  <a:srgbClr val="0070C0"/>
                </a:solidFill>
                <a:latin typeface="Papyrus" pitchFamily="66" charset="0"/>
              </a:rPr>
              <a:t>courte que l’effet inhibiteur des symptômes de sevrage</a:t>
            </a:r>
            <a:r>
              <a:rPr lang="fr-CH" dirty="0" smtClean="0">
                <a:solidFill>
                  <a:srgbClr val="0070C0"/>
                </a:solidFill>
                <a:latin typeface="Papyrus" pitchFamily="66" charset="0"/>
              </a:rPr>
              <a:t>.</a:t>
            </a:r>
          </a:p>
          <a:p>
            <a:endParaRPr lang="fr-CH" dirty="0">
              <a:solidFill>
                <a:srgbClr val="0070C0"/>
              </a:solidFill>
              <a:latin typeface="Papyrus" pitchFamily="66" charset="0"/>
            </a:endParaRPr>
          </a:p>
          <a:p>
            <a:pPr>
              <a:buFont typeface="Wingdings"/>
              <a:buChar char="Ø"/>
            </a:pPr>
            <a:r>
              <a:rPr lang="fr-CH" dirty="0">
                <a:solidFill>
                  <a:srgbClr val="0070C0"/>
                </a:solidFill>
                <a:latin typeface="Papyrus" pitchFamily="66" charset="0"/>
              </a:rPr>
              <a:t>La douleur agit comme un antagoniste des opioïdes. </a:t>
            </a:r>
            <a:endParaRPr lang="fr-CH" dirty="0" smtClean="0">
              <a:solidFill>
                <a:srgbClr val="0070C0"/>
              </a:solidFill>
              <a:latin typeface="Papyrus" pitchFamily="66" charset="0"/>
            </a:endParaRPr>
          </a:p>
          <a:p>
            <a:endParaRPr lang="fr-CH" dirty="0">
              <a:solidFill>
                <a:srgbClr val="0070C0"/>
              </a:solidFill>
              <a:latin typeface="Papyrus" pitchFamily="66" charset="0"/>
            </a:endParaRPr>
          </a:p>
          <a:p>
            <a:pPr>
              <a:buFont typeface="Wingdings"/>
              <a:buChar char="Ø"/>
            </a:pPr>
            <a:r>
              <a:rPr lang="fr-CH" dirty="0">
                <a:solidFill>
                  <a:srgbClr val="0070C0"/>
                </a:solidFill>
                <a:latin typeface="Papyrus" pitchFamily="66" charset="0"/>
              </a:rPr>
              <a:t>Le danger d’une dépression respiratoire par une prise supplémentaire d’opioïdes n’est donc pas accentué tant que les douleurs persistent</a:t>
            </a:r>
            <a:r>
              <a:rPr lang="fr-CH" dirty="0" smtClean="0">
                <a:solidFill>
                  <a:srgbClr val="0070C0"/>
                </a:solidFill>
                <a:latin typeface="Papyrus" pitchFamily="66" charset="0"/>
              </a:rPr>
              <a:t>.</a:t>
            </a:r>
          </a:p>
          <a:p>
            <a:endParaRPr lang="fr-CH" dirty="0">
              <a:solidFill>
                <a:srgbClr val="0070C0"/>
              </a:solidFill>
              <a:latin typeface="Papyrus" pitchFamily="66" charset="0"/>
            </a:endParaRPr>
          </a:p>
          <a:p>
            <a:pPr>
              <a:buFont typeface="Wingdings"/>
              <a:buChar char="Ø"/>
            </a:pPr>
            <a:r>
              <a:rPr lang="fr-CH" u="sng" dirty="0">
                <a:solidFill>
                  <a:srgbClr val="0070C0"/>
                </a:solidFill>
                <a:latin typeface="Papyrus" pitchFamily="66" charset="0"/>
              </a:rPr>
              <a:t>Un traitement antalgique insuffisant augmente le risque de rechute de </a:t>
            </a:r>
            <a:r>
              <a:rPr lang="fr-CH" u="sng" dirty="0" smtClean="0">
                <a:solidFill>
                  <a:srgbClr val="0070C0"/>
                </a:solidFill>
                <a:latin typeface="Papyrus" pitchFamily="66" charset="0"/>
              </a:rPr>
              <a:t>consommation</a:t>
            </a:r>
            <a:r>
              <a:rPr lang="fr-CH" dirty="0" smtClean="0">
                <a:solidFill>
                  <a:srgbClr val="0070C0"/>
                </a:solidFill>
                <a:latin typeface="Papyrus" pitchFamily="66" charset="0"/>
              </a:rPr>
              <a:t>.</a:t>
            </a:r>
            <a:endParaRPr lang="fr-CH" dirty="0">
              <a:solidFill>
                <a:srgbClr val="0070C0"/>
              </a:solidFill>
              <a:latin typeface="Papyrus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411</Words>
  <Application>Microsoft Office PowerPoint</Application>
  <PresentationFormat>Affichage à l'écran (4:3)</PresentationFormat>
  <Paragraphs>71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 Extrait  de la 1ère Rencontre Addiction  Jura – Jura bernois (1ère Vignette clinique) Douleur chronique chez un toxicodépendant  </vt:lpstr>
      <vt:lpstr> 1ère Vidéo (Le patient parle)   </vt:lpstr>
      <vt:lpstr>     Principes     traitement de la   douleurs chroniques  1. Evaluer l'intensité de la douleur                      2. Préciser les caractéristiques de la douleur 3. Identifier la cause de la douleur                                   4.Type de douleur/ nociceptives, neuropathiques    </vt:lpstr>
      <vt:lpstr>Evaluation de la douleur  </vt:lpstr>
      <vt:lpstr>Les trois paliers de l’OMS </vt:lpstr>
      <vt:lpstr>La prescription pour les toxicodépendants Obstacles (1) </vt:lpstr>
      <vt:lpstr>   La prescription pour les toxicodépendants obstacles  (2)  </vt:lpstr>
      <vt:lpstr>Bon à savoir</vt:lpstr>
      <vt:lpstr>Bon à savoir</vt:lpstr>
      <vt:lpstr>Principes Traitement de la douleur chez les toxicodépendants</vt:lpstr>
      <vt:lpstr>Principes Traitement de la douleur chez les toxicodépendants</vt:lpstr>
      <vt:lpstr>Erreurs de prescription</vt:lpstr>
      <vt:lpstr>Diapositive 13</vt:lpstr>
      <vt:lpstr>Diapositive 14</vt:lpstr>
      <vt:lpstr>              Résumé   ----Evaluation de la douleur : Origine, Caractère, type, origine, moment, facteur déclenchant ou aggravant, intensité … ----Méthadone en substitution inchangée ----Traitement de la douleur selon paliers OMS -----Introduction de la morphine / Titrée : toutes les 4 -6 heures -----Puis convertie en équivalent morphine retard 2 x par jour (douleurs chroniques).  -----Autres possibilités: Méthadone en substitution inchangée + Méthadone fractionnée pour la douleur  Remarque: Laxatif  et/ou Glycérine suppositoire au besoin  Après un traitement  adapté de la douleur  &gt;&gt;2ème vidéo (le patient parle) </vt:lpstr>
      <vt:lpstr>Références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Baraka</dc:creator>
  <cp:lastModifiedBy>Baraka</cp:lastModifiedBy>
  <cp:revision>11</cp:revision>
  <dcterms:created xsi:type="dcterms:W3CDTF">2017-03-04T18:07:30Z</dcterms:created>
  <dcterms:modified xsi:type="dcterms:W3CDTF">2017-03-05T13:00:10Z</dcterms:modified>
</cp:coreProperties>
</file>