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fr-CH" noProof="0" smtClean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71406" y="6572272"/>
            <a:ext cx="42862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500" dirty="0" smtClean="0"/>
              <a:t>MO-214</a:t>
            </a:r>
            <a:endParaRPr lang="fr-CH" sz="5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A6B35-EDAD-44F8-918C-948DCA7B71EF}" type="datetimeFigureOut">
              <a:rPr lang="fr-CH" smtClean="0"/>
              <a:t>08.03.2017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BF0F5-31C4-4155-BF90-C3370E1EA6A8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toxinfo.ch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fs.admin.ch/bfs/portal/fr/index.html" TargetMode="External"/><Relationship Id="rId3" Type="http://schemas.openxmlformats.org/officeDocument/2006/relationships/hyperlink" Target="http://www.bag.admin.ch/themen/drogen/00042/index.html?lang=fr" TargetMode="External"/><Relationship Id="rId7" Type="http://schemas.openxmlformats.org/officeDocument/2006/relationships/hyperlink" Target="http://compendium.ch/home/fr" TargetMode="External"/><Relationship Id="rId2" Type="http://schemas.openxmlformats.org/officeDocument/2006/relationships/hyperlink" Target="https://serval.unil.ch/resource/serval:BIB_0A04231451A2.P001/RE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les.chuv.ch/internet-docs/pha/medicaments/liste_qt_11_2010.pdf" TargetMode="External"/><Relationship Id="rId5" Type="http://schemas.openxmlformats.org/officeDocument/2006/relationships/hyperlink" Target="http://www.ssam.ch/SSAM/fr" TargetMode="External"/><Relationship Id="rId4" Type="http://schemas.openxmlformats.org/officeDocument/2006/relationships/hyperlink" Target="http://www.bag.admin.ch/themen/drogen/00039/04355/10157/index.html?lang=f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ompendium.ch/home/f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684584" y="0"/>
            <a:ext cx="10297144" cy="5445224"/>
          </a:xfrm>
        </p:spPr>
        <p:txBody>
          <a:bodyPr>
            <a:normAutofit/>
          </a:bodyPr>
          <a:lstStyle/>
          <a:p>
            <a:r>
              <a:rPr lang="fr-FR" sz="8900" u="sng" dirty="0" smtClean="0">
                <a:solidFill>
                  <a:schemeClr val="bg1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Résumé</a:t>
            </a:r>
            <a:r>
              <a:rPr lang="fr-FR" sz="7200" u="sng" dirty="0" smtClean="0">
                <a:solidFill>
                  <a:schemeClr val="bg1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r-FR" sz="7200" dirty="0" smtClean="0">
                <a:solidFill>
                  <a:schemeClr val="bg2">
                    <a:lumMod val="90000"/>
                  </a:schemeClr>
                </a:solidFill>
                <a:latin typeface="Castellar" pitchFamily="18" charset="0"/>
                <a:cs typeface="MV Boli" pitchFamily="2" charset="0"/>
              </a:rPr>
              <a:t/>
            </a:r>
            <a:br>
              <a:rPr lang="fr-FR" sz="7200" dirty="0" smtClean="0">
                <a:solidFill>
                  <a:schemeClr val="bg2">
                    <a:lumMod val="90000"/>
                  </a:schemeClr>
                </a:solidFill>
                <a:latin typeface="Castellar" pitchFamily="18" charset="0"/>
                <a:cs typeface="MV Boli" pitchFamily="2" charset="0"/>
              </a:rPr>
            </a:br>
            <a:r>
              <a:rPr lang="fr-FR" sz="7200" dirty="0" smtClean="0">
                <a:solidFill>
                  <a:schemeClr val="bg2">
                    <a:lumMod val="90000"/>
                  </a:schemeClr>
                </a:solidFill>
                <a:latin typeface="Castellar" pitchFamily="18" charset="0"/>
                <a:cs typeface="MV Boli" pitchFamily="2" charset="0"/>
              </a:rPr>
              <a:t>Addictologie</a:t>
            </a:r>
            <a:r>
              <a:rPr lang="fr-FR" sz="7200" dirty="0" smtClean="0">
                <a:solidFill>
                  <a:schemeClr val="bg2">
                    <a:lumMod val="90000"/>
                  </a:schemeClr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r-FR" sz="8000" b="1" dirty="0" smtClean="0">
                <a:latin typeface="Papyrus" pitchFamily="66" charset="0"/>
              </a:rPr>
              <a:t/>
            </a:r>
            <a:br>
              <a:rPr lang="fr-FR" sz="8000" b="1" dirty="0" smtClean="0">
                <a:latin typeface="Papyrus" pitchFamily="66" charset="0"/>
              </a:rPr>
            </a:br>
            <a:r>
              <a:rPr lang="fr-FR" sz="2200" b="1" dirty="0" smtClean="0">
                <a:solidFill>
                  <a:srgbClr val="FF0000"/>
                </a:solidFill>
                <a:latin typeface="Papyrus" pitchFamily="66" charset="0"/>
              </a:rPr>
              <a:t>I</a:t>
            </a:r>
            <a:r>
              <a:rPr lang="fr-FR" sz="2200" b="1" dirty="0" smtClean="0">
                <a:solidFill>
                  <a:srgbClr val="00B0F0"/>
                </a:solidFill>
                <a:latin typeface="Papyrus" pitchFamily="66" charset="0"/>
              </a:rPr>
              <a:t>n</a:t>
            </a:r>
            <a:r>
              <a:rPr lang="fr-FR" sz="2200" b="1" dirty="0" smtClean="0">
                <a:solidFill>
                  <a:srgbClr val="FFC000"/>
                </a:solidFill>
                <a:latin typeface="Papyrus" pitchFamily="66" charset="0"/>
              </a:rPr>
              <a:t>t</a:t>
            </a:r>
            <a:r>
              <a:rPr lang="fr-FR" sz="2200" b="1" dirty="0" smtClean="0">
                <a:solidFill>
                  <a:srgbClr val="FF0000"/>
                </a:solidFill>
                <a:latin typeface="Papyrus" pitchFamily="66" charset="0"/>
              </a:rPr>
              <a:t>e</a:t>
            </a:r>
            <a:r>
              <a:rPr lang="fr-FR" sz="2200" b="1" dirty="0" smtClean="0">
                <a:solidFill>
                  <a:srgbClr val="92D050"/>
                </a:solidFill>
                <a:latin typeface="Papyrus" pitchFamily="66" charset="0"/>
              </a:rPr>
              <a:t>r</a:t>
            </a:r>
            <a:r>
              <a:rPr lang="fr-FR" sz="2200" b="1" dirty="0" smtClean="0">
                <a:solidFill>
                  <a:srgbClr val="7030A0"/>
                </a:solidFill>
                <a:latin typeface="Papyrus" pitchFamily="66" charset="0"/>
              </a:rPr>
              <a:t>a</a:t>
            </a:r>
            <a:r>
              <a:rPr lang="fr-FR" sz="2200" b="1" dirty="0" smtClean="0">
                <a:solidFill>
                  <a:srgbClr val="FF0000"/>
                </a:solidFill>
                <a:latin typeface="Papyrus" pitchFamily="66" charset="0"/>
              </a:rPr>
              <a:t>c</a:t>
            </a:r>
            <a:r>
              <a:rPr lang="fr-FR" sz="2200" b="1" dirty="0" smtClean="0">
                <a:solidFill>
                  <a:srgbClr val="FFC000"/>
                </a:solidFill>
                <a:latin typeface="Papyrus" pitchFamily="66" charset="0"/>
              </a:rPr>
              <a:t>t</a:t>
            </a:r>
            <a:r>
              <a:rPr lang="fr-FR" sz="2200" b="1" dirty="0" smtClean="0">
                <a:latin typeface="Papyrus" pitchFamily="66" charset="0"/>
              </a:rPr>
              <a:t>i</a:t>
            </a:r>
            <a:r>
              <a:rPr lang="fr-FR" sz="2200" b="1" dirty="0" smtClean="0">
                <a:solidFill>
                  <a:srgbClr val="00B0F0"/>
                </a:solidFill>
                <a:latin typeface="Papyrus" pitchFamily="66" charset="0"/>
              </a:rPr>
              <a:t>o</a:t>
            </a:r>
            <a:r>
              <a:rPr lang="fr-FR" sz="2200" b="1" dirty="0" smtClean="0">
                <a:solidFill>
                  <a:srgbClr val="92D050"/>
                </a:solidFill>
                <a:latin typeface="Papyrus" pitchFamily="66" charset="0"/>
              </a:rPr>
              <a:t>n</a:t>
            </a:r>
            <a:r>
              <a:rPr lang="fr-FR" sz="2200" b="1" dirty="0" smtClean="0">
                <a:solidFill>
                  <a:srgbClr val="FFC000"/>
                </a:solidFill>
                <a:latin typeface="Papyrus" pitchFamily="66" charset="0"/>
              </a:rPr>
              <a:t>s</a:t>
            </a:r>
            <a:r>
              <a:rPr lang="fr-FR" sz="2200" b="1" dirty="0" smtClean="0">
                <a:latin typeface="Papyrus" pitchFamily="66" charset="0"/>
              </a:rPr>
              <a:t> m</a:t>
            </a:r>
            <a:r>
              <a:rPr lang="fr-FR" sz="2200" b="1" dirty="0" smtClean="0">
                <a:solidFill>
                  <a:srgbClr val="FF0000"/>
                </a:solidFill>
                <a:latin typeface="Papyrus" pitchFamily="66" charset="0"/>
              </a:rPr>
              <a:t>é</a:t>
            </a:r>
            <a:r>
              <a:rPr lang="fr-FR" sz="2200" b="1" dirty="0" smtClean="0">
                <a:latin typeface="Papyrus" pitchFamily="66" charset="0"/>
              </a:rPr>
              <a:t>d</a:t>
            </a:r>
            <a:r>
              <a:rPr lang="fr-FR" sz="2200" b="1" dirty="0" smtClean="0">
                <a:solidFill>
                  <a:srgbClr val="FFC000"/>
                </a:solidFill>
                <a:latin typeface="Papyrus" pitchFamily="66" charset="0"/>
              </a:rPr>
              <a:t>i</a:t>
            </a:r>
            <a:r>
              <a:rPr lang="fr-FR" sz="2200" b="1" dirty="0" smtClean="0">
                <a:solidFill>
                  <a:srgbClr val="00B0F0"/>
                </a:solidFill>
                <a:latin typeface="Papyrus" pitchFamily="66" charset="0"/>
              </a:rPr>
              <a:t>c</a:t>
            </a:r>
            <a:r>
              <a:rPr lang="fr-FR" sz="2200" b="1" dirty="0" smtClean="0">
                <a:solidFill>
                  <a:srgbClr val="FFC000"/>
                </a:solidFill>
                <a:latin typeface="Papyrus" pitchFamily="66" charset="0"/>
              </a:rPr>
              <a:t>a</a:t>
            </a:r>
            <a:r>
              <a:rPr lang="fr-FR" sz="2200" b="1" dirty="0" smtClean="0">
                <a:solidFill>
                  <a:srgbClr val="92D050"/>
                </a:solidFill>
                <a:latin typeface="Papyrus" pitchFamily="66" charset="0"/>
              </a:rPr>
              <a:t>m</a:t>
            </a:r>
            <a:r>
              <a:rPr lang="fr-FR" sz="2200" b="1" dirty="0" smtClean="0">
                <a:solidFill>
                  <a:srgbClr val="FF0000"/>
                </a:solidFill>
                <a:latin typeface="Papyrus" pitchFamily="66" charset="0"/>
              </a:rPr>
              <a:t>e</a:t>
            </a:r>
            <a:r>
              <a:rPr lang="fr-FR" sz="2200" b="1" dirty="0" smtClean="0">
                <a:solidFill>
                  <a:srgbClr val="92D050"/>
                </a:solidFill>
                <a:latin typeface="Papyrus" pitchFamily="66" charset="0"/>
              </a:rPr>
              <a:t>n</a:t>
            </a:r>
            <a:r>
              <a:rPr lang="fr-FR" sz="2200" b="1" dirty="0" smtClean="0">
                <a:solidFill>
                  <a:srgbClr val="7030A0"/>
                </a:solidFill>
                <a:latin typeface="Papyrus" pitchFamily="66" charset="0"/>
              </a:rPr>
              <a:t>t</a:t>
            </a:r>
            <a:r>
              <a:rPr lang="fr-FR" sz="2200" b="1" dirty="0" smtClean="0">
                <a:solidFill>
                  <a:srgbClr val="FFC000"/>
                </a:solidFill>
                <a:latin typeface="Papyrus" pitchFamily="66" charset="0"/>
              </a:rPr>
              <a:t>e</a:t>
            </a:r>
            <a:r>
              <a:rPr lang="fr-FR" sz="2200" b="1" dirty="0" smtClean="0">
                <a:solidFill>
                  <a:srgbClr val="FF0000"/>
                </a:solidFill>
                <a:latin typeface="Papyrus" pitchFamily="66" charset="0"/>
              </a:rPr>
              <a:t>u</a:t>
            </a:r>
            <a:r>
              <a:rPr lang="fr-FR" sz="2200" b="1" dirty="0" smtClean="0">
                <a:solidFill>
                  <a:srgbClr val="92D050"/>
                </a:solidFill>
                <a:latin typeface="Papyrus" pitchFamily="66" charset="0"/>
              </a:rPr>
              <a:t>s</a:t>
            </a:r>
            <a:r>
              <a:rPr lang="fr-FR" sz="2200" b="1" dirty="0" smtClean="0">
                <a:solidFill>
                  <a:srgbClr val="00B0F0"/>
                </a:solidFill>
                <a:latin typeface="Papyrus" pitchFamily="66" charset="0"/>
              </a:rPr>
              <a:t>e</a:t>
            </a:r>
            <a:r>
              <a:rPr lang="fr-FR" sz="2200" b="1" dirty="0" smtClean="0">
                <a:solidFill>
                  <a:schemeClr val="accent4"/>
                </a:solidFill>
                <a:latin typeface="Papyrus" pitchFamily="66" charset="0"/>
              </a:rPr>
              <a:t>s</a:t>
            </a:r>
            <a:r>
              <a:rPr lang="fr-F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pyrus" pitchFamily="66" charset="0"/>
              </a:rPr>
              <a:t>…</a:t>
            </a:r>
            <a:r>
              <a:rPr lang="fr-FR" sz="8000" b="1" dirty="0" smtClean="0">
                <a:solidFill>
                  <a:srgbClr val="00B0F0"/>
                </a:solidFill>
                <a:latin typeface="Papyrus" pitchFamily="66" charset="0"/>
              </a:rPr>
              <a:t/>
            </a:r>
            <a:br>
              <a:rPr lang="fr-FR" sz="8000" b="1" dirty="0" smtClean="0">
                <a:solidFill>
                  <a:srgbClr val="00B0F0"/>
                </a:solidFill>
                <a:latin typeface="Papyrus" pitchFamily="66" charset="0"/>
              </a:rPr>
            </a:br>
            <a:r>
              <a:rPr lang="fr-FR" sz="6000" b="1" u="sng" dirty="0" smtClean="0">
                <a:solidFill>
                  <a:srgbClr val="FF0000"/>
                </a:solidFill>
                <a:latin typeface="Papyrus" pitchFamily="66" charset="0"/>
              </a:rPr>
              <a:t>Q</a:t>
            </a:r>
            <a:r>
              <a:rPr lang="fr-FR" sz="6000" b="1" u="sng" dirty="0" smtClean="0">
                <a:solidFill>
                  <a:srgbClr val="92D050"/>
                </a:solidFill>
                <a:latin typeface="Papyrus" pitchFamily="66" charset="0"/>
              </a:rPr>
              <a:t>u</a:t>
            </a:r>
            <a:r>
              <a:rPr lang="fr-FR" sz="6000" b="1" u="sng" dirty="0" smtClean="0">
                <a:latin typeface="Papyrus" pitchFamily="66" charset="0"/>
              </a:rPr>
              <a:t>e</a:t>
            </a:r>
            <a:r>
              <a:rPr lang="fr-FR" sz="6000" b="1" u="sng" dirty="0" smtClean="0">
                <a:solidFill>
                  <a:srgbClr val="00B0F0"/>
                </a:solidFill>
                <a:latin typeface="Papyrus" pitchFamily="66" charset="0"/>
              </a:rPr>
              <a:t>s</a:t>
            </a:r>
            <a:r>
              <a:rPr lang="fr-FR" sz="6000" b="1" u="sng" dirty="0" smtClean="0">
                <a:solidFill>
                  <a:srgbClr val="7030A0"/>
                </a:solidFill>
                <a:latin typeface="Papyrus" pitchFamily="66" charset="0"/>
              </a:rPr>
              <a:t>t</a:t>
            </a:r>
            <a:r>
              <a:rPr lang="fr-FR" sz="6000" b="1" u="sng" dirty="0" smtClean="0">
                <a:solidFill>
                  <a:srgbClr val="92D050"/>
                </a:solidFill>
                <a:latin typeface="Papyrus" pitchFamily="66" charset="0"/>
              </a:rPr>
              <a:t>i</a:t>
            </a:r>
            <a:r>
              <a:rPr lang="fr-FR" sz="6000" b="1" u="sng" dirty="0" smtClean="0">
                <a:solidFill>
                  <a:srgbClr val="FF0000"/>
                </a:solidFill>
                <a:latin typeface="Papyrus" pitchFamily="66" charset="0"/>
              </a:rPr>
              <a:t>o</a:t>
            </a:r>
            <a:r>
              <a:rPr lang="fr-FR" sz="6000" b="1" u="sng" dirty="0" smtClean="0">
                <a:solidFill>
                  <a:srgbClr val="00B0F0"/>
                </a:solidFill>
                <a:latin typeface="Papyrus" pitchFamily="66" charset="0"/>
              </a:rPr>
              <a:t>n</a:t>
            </a:r>
            <a:r>
              <a:rPr lang="fr-FR" sz="6000" b="1" u="sng" dirty="0" smtClean="0">
                <a:solidFill>
                  <a:srgbClr val="FFC000"/>
                </a:solidFill>
                <a:latin typeface="Papyrus" pitchFamily="66" charset="0"/>
              </a:rPr>
              <a:t>s</a:t>
            </a:r>
            <a:r>
              <a:rPr lang="fr-FR" sz="6000" b="1" u="sng" dirty="0" smtClean="0">
                <a:solidFill>
                  <a:srgbClr val="00B0F0"/>
                </a:solidFill>
                <a:latin typeface="Papyrus" pitchFamily="66" charset="0"/>
              </a:rPr>
              <a:t> c</a:t>
            </a:r>
            <a:r>
              <a:rPr lang="fr-FR" sz="6000" b="1" u="sng" dirty="0" smtClean="0">
                <a:solidFill>
                  <a:srgbClr val="FF0000"/>
                </a:solidFill>
                <a:latin typeface="Papyrus" pitchFamily="66" charset="0"/>
              </a:rPr>
              <a:t>o</a:t>
            </a:r>
            <a:r>
              <a:rPr lang="fr-FR" sz="6000" b="1" u="sng" dirty="0" smtClean="0">
                <a:solidFill>
                  <a:srgbClr val="92D050"/>
                </a:solidFill>
                <a:latin typeface="Papyrus" pitchFamily="66" charset="0"/>
              </a:rPr>
              <a:t>u</a:t>
            </a:r>
            <a:r>
              <a:rPr lang="fr-FR" sz="6000" b="1" u="sng" dirty="0" smtClean="0">
                <a:latin typeface="Papyrus" pitchFamily="66" charset="0"/>
              </a:rPr>
              <a:t>r</a:t>
            </a:r>
            <a:r>
              <a:rPr lang="fr-FR" sz="6000" b="1" u="sng" dirty="0" smtClean="0">
                <a:solidFill>
                  <a:srgbClr val="FFC000"/>
                </a:solidFill>
                <a:latin typeface="Papyrus" pitchFamily="66" charset="0"/>
              </a:rPr>
              <a:t>a</a:t>
            </a:r>
            <a:r>
              <a:rPr lang="fr-FR" sz="6000" b="1" u="sng" dirty="0" smtClean="0">
                <a:solidFill>
                  <a:srgbClr val="7030A0"/>
                </a:solidFill>
                <a:latin typeface="Papyrus" pitchFamily="66" charset="0"/>
              </a:rPr>
              <a:t>n</a:t>
            </a:r>
            <a:r>
              <a:rPr lang="fr-FR" sz="6000" b="1" u="sng" dirty="0" smtClean="0">
                <a:solidFill>
                  <a:srgbClr val="00B0F0"/>
                </a:solidFill>
                <a:latin typeface="Papyrus" pitchFamily="66" charset="0"/>
              </a:rPr>
              <a:t>t</a:t>
            </a:r>
            <a:r>
              <a:rPr lang="fr-FR" sz="6000" b="1" u="sng" dirty="0" smtClean="0">
                <a:solidFill>
                  <a:srgbClr val="92D050"/>
                </a:solidFill>
                <a:latin typeface="Papyrus" pitchFamily="66" charset="0"/>
              </a:rPr>
              <a:t>e</a:t>
            </a:r>
            <a:r>
              <a:rPr lang="fr-FR" sz="6000" b="1" u="sng" dirty="0" smtClean="0">
                <a:latin typeface="Papyrus" pitchFamily="66" charset="0"/>
              </a:rPr>
              <a:t>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2520280"/>
          </a:xfrm>
        </p:spPr>
        <p:txBody>
          <a:bodyPr>
            <a:normAutofit fontScale="40000" lnSpcReduction="20000"/>
          </a:bodyPr>
          <a:lstStyle/>
          <a:p>
            <a:endParaRPr lang="fr-CH" sz="3600" dirty="0" smtClean="0">
              <a:latin typeface="Papyrus" pitchFamily="66" charset="0"/>
            </a:endParaRPr>
          </a:p>
          <a:p>
            <a:endParaRPr lang="fr-CH" sz="3600" dirty="0" smtClean="0">
              <a:latin typeface="Papyrus" pitchFamily="66" charset="0"/>
            </a:endParaRPr>
          </a:p>
          <a:p>
            <a:r>
              <a:rPr lang="fr-CH" sz="3600" dirty="0" smtClean="0">
                <a:latin typeface="Papyrus" pitchFamily="66" charset="0"/>
              </a:rPr>
              <a:t>Lundi </a:t>
            </a:r>
            <a:r>
              <a:rPr lang="fr-CH" sz="3600" dirty="0" smtClean="0">
                <a:latin typeface="Papyrus" pitchFamily="66" charset="0"/>
              </a:rPr>
              <a:t>30 mai 2016</a:t>
            </a:r>
          </a:p>
          <a:p>
            <a:r>
              <a:rPr lang="fr-CH" sz="4500" dirty="0" smtClean="0">
                <a:latin typeface="Papyrus" pitchFamily="66" charset="0"/>
              </a:rPr>
              <a:t>À la Fondation Addiction Jura</a:t>
            </a:r>
          </a:p>
          <a:p>
            <a:r>
              <a:rPr lang="fr-CH" sz="4500" dirty="0" smtClean="0">
                <a:latin typeface="Papyrus" pitchFamily="66" charset="0"/>
              </a:rPr>
              <a:t>Porrentruy </a:t>
            </a:r>
          </a:p>
          <a:p>
            <a:endParaRPr lang="fr-CH" sz="3600" dirty="0" smtClean="0">
              <a:latin typeface="Papyrus" pitchFamily="66" charset="0"/>
            </a:endParaRPr>
          </a:p>
          <a:p>
            <a:endParaRPr lang="fr-CH" sz="3600" dirty="0" smtClean="0">
              <a:latin typeface="Papyrus" pitchFamily="66" charset="0"/>
            </a:endParaRPr>
          </a:p>
          <a:p>
            <a:r>
              <a:rPr lang="fr-CH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pyrus" pitchFamily="66" charset="0"/>
              </a:rPr>
              <a:t>Hatem Ben Yahia</a:t>
            </a:r>
          </a:p>
          <a:p>
            <a:r>
              <a:rPr lang="fr-CH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pyrus" pitchFamily="66" charset="0"/>
              </a:rPr>
              <a:t>Chef de clinique à l’Unité Thérapeutique des Dépendances/ SPJBB</a:t>
            </a:r>
          </a:p>
          <a:p>
            <a:r>
              <a:rPr lang="fr-CH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pyrus" pitchFamily="66" charset="0"/>
              </a:rPr>
              <a:t>Et à la Fondation Contact  Tavannes</a:t>
            </a:r>
            <a:endParaRPr lang="fr-CH" sz="3500" dirty="0">
              <a:solidFill>
                <a:schemeClr val="tx1">
                  <a:lumMod val="75000"/>
                  <a:lumOff val="25000"/>
                </a:schemeClr>
              </a:solidFill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>
                <a:solidFill>
                  <a:srgbClr val="0070C0"/>
                </a:solidFill>
                <a:latin typeface="Papyrus" pitchFamily="66" charset="0"/>
              </a:rPr>
              <a:t>Différences entres BDZ?</a:t>
            </a:r>
            <a:endParaRPr lang="fr-CH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H" b="1" dirty="0" smtClean="0">
                <a:solidFill>
                  <a:srgbClr val="0070C0"/>
                </a:solidFill>
                <a:latin typeface="Papyrus" pitchFamily="66" charset="0"/>
              </a:rPr>
              <a:t>1)-intensité de l’effet sédatif </a:t>
            </a:r>
          </a:p>
          <a:p>
            <a:pPr>
              <a:buNone/>
            </a:pPr>
            <a:r>
              <a:rPr lang="fr-CH" b="1" dirty="0" smtClean="0">
                <a:solidFill>
                  <a:srgbClr val="0070C0"/>
                </a:solidFill>
                <a:latin typeface="Papyrus" pitchFamily="66" charset="0"/>
              </a:rPr>
              <a:t>2)-durée de leur persistance dans l’organisme </a:t>
            </a:r>
            <a:endParaRPr lang="fr-CH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None/>
            </a:pPr>
            <a:r>
              <a:rPr lang="fr-CH" b="1" dirty="0" smtClean="0">
                <a:solidFill>
                  <a:srgbClr val="0070C0"/>
                </a:solidFill>
                <a:latin typeface="Papyrus" pitchFamily="66" charset="0"/>
              </a:rPr>
              <a:t>			  </a:t>
            </a:r>
          </a:p>
          <a:p>
            <a:pPr>
              <a:buNone/>
            </a:pPr>
            <a:r>
              <a:rPr lang="fr-CH" sz="1600" dirty="0" smtClean="0">
                <a:solidFill>
                  <a:srgbClr val="0070C0"/>
                </a:solidFill>
                <a:latin typeface="Papyrus" pitchFamily="66" charset="0"/>
              </a:rPr>
              <a:t>En raison d’une différence entre leur 1/2 vie    /  Et leur métabolisme </a:t>
            </a:r>
          </a:p>
          <a:p>
            <a:pPr>
              <a:buNone/>
            </a:pPr>
            <a:endParaRPr lang="fr-CH" sz="16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None/>
            </a:pPr>
            <a:r>
              <a:rPr lang="fr-CH" sz="1600" dirty="0" smtClean="0">
                <a:solidFill>
                  <a:srgbClr val="0070C0"/>
                </a:solidFill>
                <a:latin typeface="Papyrus" pitchFamily="66" charset="0"/>
              </a:rPr>
              <a:t>-Tableau comparatif/ Tableau équivalence 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Autofit/>
          </a:bodyPr>
          <a:lstStyle/>
          <a:p>
            <a:r>
              <a:rPr lang="fr-CH" sz="2800" b="1" dirty="0" smtClean="0">
                <a:solidFill>
                  <a:srgbClr val="0070C0"/>
                </a:solidFill>
                <a:latin typeface="Papyrus" pitchFamily="66" charset="0"/>
              </a:rPr>
              <a:t>III)-Subutex ou MTD : Dans quel cas de figure choisit t’on de prescrire du Subutex plutôt que de la méthadone et inversement ?</a:t>
            </a:r>
            <a:r>
              <a:rPr lang="fr-CH" sz="2800" b="1" dirty="0" smtClean="0">
                <a:solidFill>
                  <a:srgbClr val="0070C0"/>
                </a:solidFill>
              </a:rPr>
              <a:t/>
            </a:r>
            <a:br>
              <a:rPr lang="fr-CH" sz="2800" b="1" dirty="0" smtClean="0">
                <a:solidFill>
                  <a:srgbClr val="0070C0"/>
                </a:solidFill>
              </a:rPr>
            </a:br>
            <a:endParaRPr lang="fr-CH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0" y="1988840"/>
          <a:ext cx="8579295" cy="468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3826768"/>
                <a:gridCol w="3384375"/>
              </a:tblGrid>
              <a:tr h="468085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Méthadone</a:t>
                      </a:r>
                      <a:endParaRPr lang="fr-CH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Buprénorphine </a:t>
                      </a:r>
                      <a:endParaRPr lang="fr-CH" dirty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468085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Agoniste µ</a:t>
                      </a:r>
                      <a:endParaRPr lang="fr-CH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Agoniste partiel µ</a:t>
                      </a:r>
                      <a:endParaRPr lang="fr-CH" dirty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468085"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½ vie 24-36 h</a:t>
                      </a:r>
                      <a:endParaRPr lang="fr-CH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½ vie 36-48 h</a:t>
                      </a:r>
                      <a:endParaRPr lang="fr-CH" dirty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468085"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Potentiel abus haut </a:t>
                      </a:r>
                      <a:endParaRPr lang="fr-CH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Potentiel</a:t>
                      </a:r>
                      <a:r>
                        <a:rPr lang="fr-CH" baseline="0" dirty="0" smtClean="0">
                          <a:latin typeface="Papyrus" pitchFamily="66" charset="0"/>
                        </a:rPr>
                        <a:t> abus bas</a:t>
                      </a:r>
                      <a:endParaRPr lang="fr-CH" dirty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468085"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Risque over dose haut</a:t>
                      </a:r>
                      <a:endParaRPr lang="fr-CH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Risque over dose bas</a:t>
                      </a:r>
                      <a:endParaRPr lang="fr-CH" dirty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468085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latin typeface="Papyrus" pitchFamily="66" charset="0"/>
                        </a:rPr>
                        <a:t>Dépendance importante à sévère </a:t>
                      </a:r>
                      <a:endParaRPr lang="fr-CH" b="1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800" dirty="0" smtClean="0">
                          <a:latin typeface="Papyrus" pitchFamily="66" charset="0"/>
                        </a:rPr>
                        <a:t>Dépendance faible</a:t>
                      </a:r>
                      <a:r>
                        <a:rPr lang="fr-CH" sz="1800" baseline="0" dirty="0" smtClean="0">
                          <a:latin typeface="Papyrus" pitchFamily="66" charset="0"/>
                        </a:rPr>
                        <a:t> à modérée</a:t>
                      </a:r>
                    </a:p>
                  </a:txBody>
                  <a:tcPr/>
                </a:tc>
              </a:tr>
              <a:tr h="468085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Préparation orale:</a:t>
                      </a:r>
                      <a:r>
                        <a:rPr lang="fr-CH" sz="1200" dirty="0" smtClean="0">
                          <a:latin typeface="Papyrus" pitchFamily="66" charset="0"/>
                        </a:rPr>
                        <a:t> Risque injection faible </a:t>
                      </a:r>
                      <a:endParaRPr lang="fr-CH" sz="120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800" baseline="0" dirty="0" smtClean="0">
                          <a:latin typeface="Papyrus" pitchFamily="66" charset="0"/>
                        </a:rPr>
                        <a:t>Risque injection </a:t>
                      </a:r>
                    </a:p>
                  </a:txBody>
                  <a:tcPr/>
                </a:tc>
              </a:tr>
              <a:tr h="468085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latin typeface="Papyrus" pitchFamily="66" charset="0"/>
                        </a:rPr>
                        <a:t>Sous</a:t>
                      </a:r>
                      <a:r>
                        <a:rPr lang="fr-CH" sz="1600" baseline="0" dirty="0" smtClean="0">
                          <a:latin typeface="Papyrus" pitchFamily="66" charset="0"/>
                        </a:rPr>
                        <a:t> forme de tablette disponible</a:t>
                      </a:r>
                      <a:endParaRPr lang="fr-CH" sz="1600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800" baseline="0" dirty="0" smtClean="0">
                        <a:latin typeface="Papyrus" pitchFamily="66" charset="0"/>
                      </a:endParaRPr>
                    </a:p>
                  </a:txBody>
                  <a:tcPr/>
                </a:tc>
              </a:tr>
              <a:tr h="468085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latin typeface="Papyrus" pitchFamily="66" charset="0"/>
                        </a:rPr>
                        <a:t>Allongement du QT ++</a:t>
                      </a:r>
                      <a:endParaRPr lang="fr-CH" dirty="0">
                        <a:latin typeface="Papyru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800" baseline="0" dirty="0" smtClean="0">
                          <a:latin typeface="Papyrus" pitchFamily="66" charset="0"/>
                        </a:rPr>
                        <a:t>Allongement du QT faible </a:t>
                      </a:r>
                    </a:p>
                  </a:txBody>
                  <a:tcPr/>
                </a:tc>
              </a:tr>
              <a:tr h="468085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800" baseline="0" dirty="0" smtClean="0">
                          <a:latin typeface="Papyrus" pitchFamily="66" charset="0"/>
                        </a:rPr>
                        <a:t>Un peu plus chère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fr-CH" sz="2400" dirty="0" smtClean="0">
                <a:solidFill>
                  <a:srgbClr val="0070C0"/>
                </a:solidFill>
                <a:latin typeface="Papyrus" pitchFamily="66" charset="0"/>
              </a:rPr>
              <a:t>IV)-TBS en plusieurs prises : Quel est le sens à prendre son traitement de méthadone/Subutex  en plusieurs fois pour certaines personnes ? </a:t>
            </a:r>
            <a:endParaRPr lang="fr-CH" sz="2400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fr-CH" sz="2800" b="1" dirty="0" smtClean="0">
                <a:solidFill>
                  <a:srgbClr val="0070C0"/>
                </a:solidFill>
                <a:latin typeface="Papyrus" pitchFamily="66" charset="0"/>
              </a:rPr>
              <a:t>Métaboliseurs rapides</a:t>
            </a:r>
          </a:p>
          <a:p>
            <a:pPr>
              <a:buFont typeface="Wingdings"/>
              <a:buChar char="Ø"/>
            </a:pPr>
            <a:r>
              <a:rPr lang="fr-CH" sz="2800" b="1" dirty="0" smtClean="0">
                <a:solidFill>
                  <a:srgbClr val="0070C0"/>
                </a:solidFill>
                <a:latin typeface="Papyrus" pitchFamily="66" charset="0"/>
              </a:rPr>
              <a:t>Traitement de la douleur</a:t>
            </a:r>
            <a:r>
              <a:rPr lang="fr-CH" sz="2800" dirty="0" smtClean="0">
                <a:solidFill>
                  <a:srgbClr val="0070C0"/>
                </a:solidFill>
                <a:latin typeface="Papyrus" pitchFamily="66" charset="0"/>
              </a:rPr>
              <a:t> </a:t>
            </a:r>
          </a:p>
          <a:p>
            <a:pPr>
              <a:buNone/>
            </a:pPr>
            <a:endParaRPr lang="fr-CH" sz="28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None/>
            </a:pPr>
            <a:r>
              <a:rPr lang="fr-CH" sz="1600" b="1" dirty="0" smtClean="0">
                <a:solidFill>
                  <a:srgbClr val="0070C0"/>
                </a:solidFill>
                <a:latin typeface="Papyrus" pitchFamily="66" charset="0"/>
              </a:rPr>
              <a:t>Cela peut-il varier au cours du temps ? </a:t>
            </a:r>
            <a:r>
              <a:rPr lang="fr-CH" sz="1600" dirty="0" smtClean="0">
                <a:solidFill>
                  <a:srgbClr val="0070C0"/>
                </a:solidFill>
                <a:latin typeface="Papyrus" pitchFamily="66" charset="0"/>
              </a:rPr>
              <a:t>Non, pour les </a:t>
            </a:r>
            <a:r>
              <a:rPr lang="fr-CH" sz="1600" dirty="0" err="1" smtClean="0">
                <a:solidFill>
                  <a:srgbClr val="0070C0"/>
                </a:solidFill>
                <a:latin typeface="Papyrus" pitchFamily="66" charset="0"/>
              </a:rPr>
              <a:t>métabiliseurs</a:t>
            </a:r>
            <a:r>
              <a:rPr lang="fr-CH" sz="1600" dirty="0" smtClean="0">
                <a:solidFill>
                  <a:srgbClr val="0070C0"/>
                </a:solidFill>
                <a:latin typeface="Papyrus" pitchFamily="66" charset="0"/>
              </a:rPr>
              <a:t> rapides, oui pour les douleurs. 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fr-CH" sz="3600" dirty="0" smtClean="0">
                <a:solidFill>
                  <a:srgbClr val="0070C0"/>
                </a:solidFill>
                <a:latin typeface="Papyrus" pitchFamily="66" charset="0"/>
              </a:rPr>
              <a:t>V)-Le fonctionnement, l’efficacité et les risques des nouveaux traitements? </a:t>
            </a:r>
            <a:endParaRPr lang="fr-CH" sz="3600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2880321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fr-CH" sz="2600" dirty="0" smtClean="0">
                <a:solidFill>
                  <a:srgbClr val="0070C0"/>
                </a:solidFill>
                <a:latin typeface="Papyrus" pitchFamily="66" charset="0"/>
              </a:rPr>
              <a:t>Selincro :  Risque agoniste puissant opiacés</a:t>
            </a:r>
          </a:p>
          <a:p>
            <a:pPr>
              <a:buFont typeface="Wingdings"/>
              <a:buChar char="Ø"/>
            </a:pPr>
            <a:r>
              <a:rPr lang="fr-CH" sz="2600" dirty="0" smtClean="0">
                <a:solidFill>
                  <a:srgbClr val="0070C0"/>
                </a:solidFill>
                <a:latin typeface="Papyrus" pitchFamily="66" charset="0"/>
              </a:rPr>
              <a:t>Naltrexine : idem, agoniste 40 x plus puissant</a:t>
            </a:r>
          </a:p>
          <a:p>
            <a:pPr>
              <a:buFont typeface="Wingdings"/>
              <a:buChar char="Ø"/>
            </a:pPr>
            <a:r>
              <a:rPr lang="fr-CH" sz="2600" dirty="0" smtClean="0">
                <a:solidFill>
                  <a:srgbClr val="0070C0"/>
                </a:solidFill>
                <a:latin typeface="Papyrus" pitchFamily="66" charset="0"/>
              </a:rPr>
              <a:t>Baclofène, </a:t>
            </a:r>
            <a:r>
              <a:rPr lang="fr-CH" sz="1600" dirty="0" smtClean="0">
                <a:solidFill>
                  <a:srgbClr val="0070C0"/>
                </a:solidFill>
                <a:latin typeface="Papyrus" pitchFamily="66" charset="0"/>
              </a:rPr>
              <a:t>le seul qui apporte une « indifférence à l’alcool »: EII +++ période d’initiation/ </a:t>
            </a:r>
            <a:r>
              <a:rPr lang="fr-FR" sz="1600" dirty="0" smtClean="0">
                <a:solidFill>
                  <a:srgbClr val="0070C0"/>
                </a:solidFill>
                <a:latin typeface="Papyrus" pitchFamily="66" charset="0"/>
              </a:rPr>
              <a:t>«off-label»/ Conditions : maladie susceptible d’être grave (mortelle). De plus, bénéfice thérapeutique élevé sans qu’un autre traitement </a:t>
            </a:r>
            <a:r>
              <a:rPr lang="fr-FR" sz="1600" u="sng" dirty="0" smtClean="0">
                <a:solidFill>
                  <a:srgbClr val="0070C0"/>
                </a:solidFill>
                <a:latin typeface="Papyrus" pitchFamily="66" charset="0"/>
              </a:rPr>
              <a:t>efficace</a:t>
            </a:r>
            <a:r>
              <a:rPr lang="fr-FR" sz="1600" dirty="0" smtClean="0">
                <a:solidFill>
                  <a:srgbClr val="0070C0"/>
                </a:solidFill>
                <a:latin typeface="Papyrus" pitchFamily="66" charset="0"/>
              </a:rPr>
              <a:t> soit autorisé…</a:t>
            </a:r>
            <a:endParaRPr lang="fr-CH" sz="16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Font typeface="Wingdings"/>
              <a:buChar char="Ø"/>
            </a:pPr>
            <a:r>
              <a:rPr lang="fr-CH" sz="2600" dirty="0" smtClean="0">
                <a:solidFill>
                  <a:srgbClr val="0070C0"/>
                </a:solidFill>
                <a:latin typeface="Papyrus" pitchFamily="66" charset="0"/>
              </a:rPr>
              <a:t>Acamprosate : Pas nouveau, efficacité prouvé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VI)-Prise inadéquate du </a:t>
            </a:r>
            <a:r>
              <a:rPr lang="fr-FR" dirty="0" err="1" smtClean="0">
                <a:solidFill>
                  <a:srgbClr val="0070C0"/>
                </a:solidFill>
                <a:latin typeface="Papyrus" pitchFamily="66" charset="0"/>
              </a:rPr>
              <a:t>ttt</a:t>
            </a:r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: injection au lieu de per os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2808311"/>
          </a:xfrm>
        </p:spPr>
        <p:txBody>
          <a:bodyPr>
            <a:normAutofit lnSpcReduction="10000"/>
          </a:bodyPr>
          <a:lstStyle/>
          <a:p>
            <a:pPr>
              <a:buFont typeface="Wingdings"/>
              <a:buChar char="Ø"/>
            </a:pPr>
            <a:r>
              <a:rPr lang="fr-FR" sz="2400" dirty="0" smtClean="0">
                <a:solidFill>
                  <a:srgbClr val="0070C0"/>
                </a:solidFill>
                <a:latin typeface="Papyrus" pitchFamily="66" charset="0"/>
              </a:rPr>
              <a:t>MTD et Subutex en iv</a:t>
            </a:r>
            <a:endParaRPr lang="fr-CH" sz="24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Font typeface="Wingdings"/>
              <a:buChar char="Ø"/>
            </a:pPr>
            <a:r>
              <a:rPr lang="fr-FR" sz="2400" dirty="0" smtClean="0">
                <a:solidFill>
                  <a:srgbClr val="0070C0"/>
                </a:solidFill>
                <a:latin typeface="Papyrus" pitchFamily="66" charset="0"/>
              </a:rPr>
              <a:t>Dormicum iv ou en Sniff </a:t>
            </a:r>
            <a:endParaRPr lang="fr-CH" sz="24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Font typeface="Wingdings"/>
              <a:buChar char="Ø"/>
            </a:pPr>
            <a:r>
              <a:rPr lang="fr-FR" sz="2400" dirty="0" smtClean="0">
                <a:solidFill>
                  <a:srgbClr val="0070C0"/>
                </a:solidFill>
                <a:latin typeface="Papyrus" pitchFamily="66" charset="0"/>
              </a:rPr>
              <a:t>Autres : BDZ, Neuroleptiques, </a:t>
            </a:r>
            <a:r>
              <a:rPr lang="fr-FR" sz="2400" dirty="0" err="1" smtClean="0">
                <a:solidFill>
                  <a:srgbClr val="0070C0"/>
                </a:solidFill>
                <a:latin typeface="Papyrus" pitchFamily="66" charset="0"/>
              </a:rPr>
              <a:t>bupropion</a:t>
            </a:r>
            <a:r>
              <a:rPr lang="fr-FR" sz="2400" dirty="0" smtClean="0">
                <a:solidFill>
                  <a:srgbClr val="0070C0"/>
                </a:solidFill>
                <a:latin typeface="Papyrus" pitchFamily="66" charset="0"/>
              </a:rPr>
              <a:t> …</a:t>
            </a:r>
            <a:endParaRPr lang="fr-CH" sz="24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Font typeface="Wingdings"/>
              <a:buChar char="Ø"/>
            </a:pPr>
            <a:r>
              <a:rPr lang="fr-FR" sz="2400" dirty="0" smtClean="0">
                <a:solidFill>
                  <a:srgbClr val="0070C0"/>
                </a:solidFill>
                <a:latin typeface="Papyrus" pitchFamily="66" charset="0"/>
              </a:rPr>
              <a:t>Urgence ou pas ?</a:t>
            </a:r>
            <a:endParaRPr lang="fr-CH" sz="24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Font typeface="Wingdings"/>
              <a:buChar char="Ø"/>
            </a:pPr>
            <a:r>
              <a:rPr lang="fr-FR" sz="2400" dirty="0" smtClean="0">
                <a:solidFill>
                  <a:srgbClr val="0070C0"/>
                </a:solidFill>
                <a:latin typeface="Papyrus" pitchFamily="66" charset="0"/>
              </a:rPr>
              <a:t>Solutions (au cas par cas) : Celle du patient (les plus judicieuses)/ </a:t>
            </a:r>
          </a:p>
          <a:p>
            <a:pPr>
              <a:buFont typeface="Wingdings"/>
              <a:buChar char="Ø"/>
            </a:pPr>
            <a:r>
              <a:rPr lang="fr-FR" sz="2400" dirty="0" smtClean="0">
                <a:solidFill>
                  <a:srgbClr val="0070C0"/>
                </a:solidFill>
                <a:latin typeface="Papyrus" pitchFamily="66" charset="0"/>
              </a:rPr>
              <a:t>Cadre (prises sous contrôle</a:t>
            </a:r>
            <a:r>
              <a:rPr lang="fr-FR" sz="2400" dirty="0" smtClean="0">
                <a:solidFill>
                  <a:srgbClr val="0070C0"/>
                </a:solidFill>
                <a:latin typeface="Papyrus" pitchFamily="66" charset="0"/>
              </a:rPr>
              <a:t>), RDR…</a:t>
            </a:r>
            <a:endParaRPr lang="fr-CH" sz="24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VII)-interaction avec d’autres substances non prescrites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29523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0070C0"/>
                </a:solidFill>
                <a:latin typeface="Papyrus" pitchFamily="66" charset="0"/>
              </a:rPr>
              <a:t>-Alcool et BDZ (autres sédatifs : Neuroleptiques, MTD…)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0070C0"/>
                </a:solidFill>
                <a:latin typeface="Papyrus" pitchFamily="66" charset="0"/>
              </a:rPr>
              <a:t>-Opiacés/BDZ et ou Alcool</a:t>
            </a:r>
            <a:endParaRPr lang="fr-CH" sz="28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None/>
            </a:pPr>
            <a:r>
              <a:rPr lang="fr-FR" sz="2800" b="1" dirty="0" smtClean="0">
                <a:solidFill>
                  <a:srgbClr val="0070C0"/>
                </a:solidFill>
                <a:latin typeface="Papyrus" pitchFamily="66" charset="0"/>
              </a:rPr>
              <a:t>-Héroïne, MTD et Subutex/ </a:t>
            </a:r>
            <a:r>
              <a:rPr lang="fr-FR" sz="1600" dirty="0" smtClean="0">
                <a:solidFill>
                  <a:srgbClr val="0070C0"/>
                </a:solidFill>
                <a:latin typeface="Papyrus" pitchFamily="66" charset="0"/>
              </a:rPr>
              <a:t>Agonistes partiels</a:t>
            </a:r>
            <a:endParaRPr lang="fr-CH" sz="16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None/>
            </a:pPr>
            <a:r>
              <a:rPr lang="fr-FR" sz="2800" b="1" dirty="0" smtClean="0">
                <a:solidFill>
                  <a:srgbClr val="0070C0"/>
                </a:solidFill>
                <a:latin typeface="Papyrus" pitchFamily="66" charset="0"/>
              </a:rPr>
              <a:t>-Palpitations/ Risque d’arrêt cardiaque ? </a:t>
            </a:r>
            <a:r>
              <a:rPr lang="fr-FR" sz="1800" dirty="0" smtClean="0">
                <a:solidFill>
                  <a:srgbClr val="0070C0"/>
                </a:solidFill>
                <a:latin typeface="Papyrus" pitchFamily="66" charset="0"/>
              </a:rPr>
              <a:t>Psychostimulants/Psychostimulants, MTD, Neuroleptiques, AD … 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0070C0"/>
                </a:solidFill>
                <a:latin typeface="Papyrus" pitchFamily="66" charset="0"/>
              </a:rPr>
              <a:t>-Pamplemousse/ </a:t>
            </a:r>
            <a:r>
              <a:rPr lang="fr-CH" sz="2800" b="1" dirty="0" smtClean="0">
                <a:solidFill>
                  <a:srgbClr val="0070C0"/>
                </a:solidFill>
                <a:latin typeface="Papyrus" pitchFamily="66" charset="0"/>
              </a:rPr>
              <a:t>inhibiteur CYP3a4</a:t>
            </a:r>
          </a:p>
          <a:p>
            <a:pPr>
              <a:buNone/>
            </a:pPr>
            <a:r>
              <a:rPr lang="fr-CH" sz="2800" b="1" dirty="0" smtClean="0">
                <a:solidFill>
                  <a:srgbClr val="0070C0"/>
                </a:solidFill>
                <a:latin typeface="Papyrus" pitchFamily="66" charset="0"/>
              </a:rPr>
              <a:t>-Tabac/ inducteur enzymatique</a:t>
            </a:r>
            <a:r>
              <a:rPr lang="fr-CH" sz="2800" dirty="0" smtClean="0">
                <a:solidFill>
                  <a:srgbClr val="0070C0"/>
                </a:solidFill>
              </a:rPr>
              <a:t> </a:t>
            </a:r>
            <a:r>
              <a:rPr lang="fr-CH" sz="2200" dirty="0" smtClean="0">
                <a:solidFill>
                  <a:srgbClr val="0070C0"/>
                </a:solidFill>
                <a:latin typeface="Papyrus" pitchFamily="66" charset="0"/>
              </a:rPr>
              <a:t>induction du métabolisme par la fumée de tabac. Pour les médicaments suivants (à marge thérapeutique étroite), l'induction du  métabolisme par la fumée de tabac peut avoir une importance clinique : </a:t>
            </a:r>
            <a:r>
              <a:rPr lang="fr-CH" sz="2200" dirty="0" err="1" smtClean="0">
                <a:solidFill>
                  <a:srgbClr val="0070C0"/>
                </a:solidFill>
                <a:latin typeface="Papyrus" pitchFamily="66" charset="0"/>
              </a:rPr>
              <a:t>clozapine</a:t>
            </a:r>
            <a:r>
              <a:rPr lang="fr-CH" sz="2200" dirty="0" smtClean="0">
                <a:solidFill>
                  <a:srgbClr val="0070C0"/>
                </a:solidFill>
                <a:latin typeface="Papyrus" pitchFamily="66" charset="0"/>
              </a:rPr>
              <a:t>, </a:t>
            </a:r>
            <a:r>
              <a:rPr lang="fr-CH" sz="2200" dirty="0" err="1" smtClean="0">
                <a:solidFill>
                  <a:srgbClr val="0070C0"/>
                </a:solidFill>
                <a:latin typeface="Papyrus" pitchFamily="66" charset="0"/>
              </a:rPr>
              <a:t>flécaïnide</a:t>
            </a:r>
            <a:r>
              <a:rPr lang="fr-CH" sz="2200" dirty="0" smtClean="0">
                <a:solidFill>
                  <a:srgbClr val="0070C0"/>
                </a:solidFill>
                <a:latin typeface="Papyrus" pitchFamily="66" charset="0"/>
              </a:rPr>
              <a:t>, </a:t>
            </a:r>
            <a:r>
              <a:rPr lang="fr-CH" sz="2200" dirty="0" err="1" smtClean="0">
                <a:solidFill>
                  <a:srgbClr val="0070C0"/>
                </a:solidFill>
                <a:latin typeface="Papyrus" pitchFamily="66" charset="0"/>
              </a:rPr>
              <a:t>fluvoxamine</a:t>
            </a:r>
            <a:r>
              <a:rPr lang="fr-CH" sz="2200" dirty="0" smtClean="0">
                <a:solidFill>
                  <a:srgbClr val="0070C0"/>
                </a:solidFill>
                <a:latin typeface="Papyrus" pitchFamily="66" charset="0"/>
              </a:rPr>
              <a:t>, halopéridol, imipramine, caféine, </a:t>
            </a:r>
            <a:r>
              <a:rPr lang="fr-CH" sz="2200" dirty="0" err="1" smtClean="0">
                <a:solidFill>
                  <a:srgbClr val="0070C0"/>
                </a:solidFill>
                <a:latin typeface="Papyrus" pitchFamily="66" charset="0"/>
              </a:rPr>
              <a:t>olanzapine</a:t>
            </a:r>
            <a:r>
              <a:rPr lang="fr-CH" sz="2200" dirty="0" smtClean="0">
                <a:solidFill>
                  <a:srgbClr val="0070C0"/>
                </a:solidFill>
                <a:latin typeface="Papyrus" pitchFamily="66" charset="0"/>
              </a:rPr>
              <a:t>, </a:t>
            </a:r>
            <a:r>
              <a:rPr lang="fr-CH" sz="2200" dirty="0" err="1" smtClean="0">
                <a:solidFill>
                  <a:srgbClr val="0070C0"/>
                </a:solidFill>
                <a:latin typeface="Papyrus" pitchFamily="66" charset="0"/>
              </a:rPr>
              <a:t>pentazocine</a:t>
            </a:r>
            <a:r>
              <a:rPr lang="fr-CH" sz="2200" dirty="0" smtClean="0">
                <a:solidFill>
                  <a:srgbClr val="0070C0"/>
                </a:solidFill>
                <a:latin typeface="Papyrus" pitchFamily="66" charset="0"/>
              </a:rPr>
              <a:t>, </a:t>
            </a:r>
            <a:r>
              <a:rPr lang="fr-CH" sz="2200" dirty="0" err="1" smtClean="0">
                <a:solidFill>
                  <a:srgbClr val="0070C0"/>
                </a:solidFill>
                <a:latin typeface="Papyrus" pitchFamily="66" charset="0"/>
              </a:rPr>
              <a:t>propranolol</a:t>
            </a:r>
            <a:r>
              <a:rPr lang="fr-CH" sz="2200" dirty="0" smtClean="0">
                <a:solidFill>
                  <a:srgbClr val="0070C0"/>
                </a:solidFill>
                <a:latin typeface="Papyrus" pitchFamily="66" charset="0"/>
              </a:rPr>
              <a:t>, théophylline, </a:t>
            </a:r>
            <a:r>
              <a:rPr lang="fr-CH" sz="2200" dirty="0" err="1" smtClean="0">
                <a:solidFill>
                  <a:srgbClr val="0070C0"/>
                </a:solidFill>
                <a:latin typeface="Papyrus" pitchFamily="66" charset="0"/>
              </a:rPr>
              <a:t>tacrine</a:t>
            </a:r>
            <a:r>
              <a:rPr lang="fr-CH" sz="2200" dirty="0" smtClean="0">
                <a:solidFill>
                  <a:srgbClr val="0070C0"/>
                </a:solidFill>
                <a:latin typeface="Papyrus" pitchFamily="66" charset="0"/>
              </a:rPr>
              <a:t>, </a:t>
            </a:r>
            <a:r>
              <a:rPr lang="fr-CH" sz="2200" dirty="0" err="1" smtClean="0">
                <a:solidFill>
                  <a:srgbClr val="0070C0"/>
                </a:solidFill>
                <a:latin typeface="Papyrus" pitchFamily="66" charset="0"/>
              </a:rPr>
              <a:t>vérapamil</a:t>
            </a:r>
            <a:r>
              <a:rPr lang="fr-CH" sz="2200" dirty="0" smtClean="0">
                <a:solidFill>
                  <a:srgbClr val="0070C0"/>
                </a:solidFill>
                <a:latin typeface="Papyrus" pitchFamily="66" charset="0"/>
              </a:rPr>
              <a:t>, </a:t>
            </a:r>
            <a:r>
              <a:rPr lang="fr-CH" sz="2200" dirty="0" err="1" smtClean="0">
                <a:solidFill>
                  <a:srgbClr val="0070C0"/>
                </a:solidFill>
                <a:latin typeface="Papyrus" pitchFamily="66" charset="0"/>
              </a:rPr>
              <a:t>warfarine</a:t>
            </a:r>
            <a:r>
              <a:rPr lang="fr-CH" sz="2800" dirty="0" smtClean="0">
                <a:solidFill>
                  <a:srgbClr val="0070C0"/>
                </a:solidFill>
              </a:rPr>
              <a:t>. </a:t>
            </a:r>
            <a:endParaRPr lang="fr-CH" sz="2800" b="1" dirty="0">
              <a:solidFill>
                <a:srgbClr val="0070C0"/>
              </a:solidFill>
              <a:latin typeface="Papyrus" pitchFamily="66" charset="0"/>
            </a:endParaRPr>
          </a:p>
        </p:txBody>
      </p:sp>
      <p:pic>
        <p:nvPicPr>
          <p:cNvPr id="1026" name="Picture 2" descr="E:\Présentations\photo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09120"/>
            <a:ext cx="2376264" cy="2088232"/>
          </a:xfrm>
          <a:prstGeom prst="rect">
            <a:avLst/>
          </a:prstGeom>
          <a:noFill/>
        </p:spPr>
      </p:pic>
      <p:pic>
        <p:nvPicPr>
          <p:cNvPr id="1027" name="Picture 3" descr="E:\Présentations\phot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115616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Papyrus" pitchFamily="66" charset="0"/>
              </a:rPr>
              <a:t>VIII)-Poursuite d’un </a:t>
            </a:r>
            <a:r>
              <a:rPr lang="fr-FR" sz="3600" dirty="0" err="1" smtClean="0">
                <a:solidFill>
                  <a:srgbClr val="0070C0"/>
                </a:solidFill>
                <a:latin typeface="Papyrus" pitchFamily="66" charset="0"/>
              </a:rPr>
              <a:t>ttt</a:t>
            </a:r>
            <a:r>
              <a:rPr lang="fr-FR" sz="3600" dirty="0" smtClean="0">
                <a:solidFill>
                  <a:srgbClr val="0070C0"/>
                </a:solidFill>
                <a:latin typeface="Papyrus" pitchFamily="66" charset="0"/>
              </a:rPr>
              <a:t> non pris adéquatement et maintien du lien, RDR.</a:t>
            </a:r>
            <a:endParaRPr lang="fr-CH" sz="3600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276872"/>
            <a:ext cx="8892480" cy="324036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000" dirty="0" smtClean="0">
                <a:solidFill>
                  <a:srgbClr val="0070C0"/>
                </a:solidFill>
                <a:latin typeface="Papyrus" pitchFamily="66" charset="0"/>
              </a:rPr>
              <a:t>-</a:t>
            </a:r>
            <a:r>
              <a:rPr lang="fr-FR" sz="3000" b="1" dirty="0" smtClean="0">
                <a:solidFill>
                  <a:srgbClr val="0070C0"/>
                </a:solidFill>
                <a:latin typeface="Papyrus" pitchFamily="66" charset="0"/>
              </a:rPr>
              <a:t>MTD</a:t>
            </a:r>
            <a:r>
              <a:rPr lang="fr-FR" sz="3000" dirty="0" smtClean="0">
                <a:solidFill>
                  <a:srgbClr val="0070C0"/>
                </a:solidFill>
                <a:latin typeface="Papyrus" pitchFamily="66" charset="0"/>
              </a:rPr>
              <a:t> : sécurité &lt; 40 mg (Nécessité de réduire la dose voire ré-initiation si &gt; de 2 doses manquées) </a:t>
            </a:r>
            <a:endParaRPr lang="fr-CH" sz="30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None/>
            </a:pPr>
            <a:r>
              <a:rPr lang="fr-FR" sz="3000" dirty="0" smtClean="0">
                <a:solidFill>
                  <a:srgbClr val="0070C0"/>
                </a:solidFill>
                <a:latin typeface="Papyrus" pitchFamily="66" charset="0"/>
              </a:rPr>
              <a:t>-</a:t>
            </a:r>
            <a:r>
              <a:rPr lang="fr-FR" sz="3000" b="1" dirty="0" smtClean="0">
                <a:solidFill>
                  <a:srgbClr val="0070C0"/>
                </a:solidFill>
                <a:latin typeface="Papyrus" pitchFamily="66" charset="0"/>
              </a:rPr>
              <a:t>Subutex</a:t>
            </a:r>
            <a:r>
              <a:rPr lang="fr-FR" sz="3000" dirty="0" smtClean="0">
                <a:solidFill>
                  <a:srgbClr val="0070C0"/>
                </a:solidFill>
                <a:latin typeface="Papyrus" pitchFamily="66" charset="0"/>
              </a:rPr>
              <a:t> : Peu de risque (Sauf Alcool, BDZ …), dose max. dès le premier jour possible </a:t>
            </a:r>
            <a:endParaRPr lang="fr-CH" sz="30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None/>
            </a:pPr>
            <a:r>
              <a:rPr lang="fr-FR" sz="3000" dirty="0" smtClean="0">
                <a:solidFill>
                  <a:srgbClr val="0070C0"/>
                </a:solidFill>
                <a:latin typeface="Papyrus" pitchFamily="66" charset="0"/>
              </a:rPr>
              <a:t>-Risque de crise d’épilepsie pour arrêt des BDZ</a:t>
            </a:r>
            <a:endParaRPr lang="fr-CH" sz="30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None/>
            </a:pPr>
            <a:r>
              <a:rPr lang="fr-FR" sz="3000" dirty="0" smtClean="0">
                <a:solidFill>
                  <a:srgbClr val="0070C0"/>
                </a:solidFill>
                <a:latin typeface="Papyrus" pitchFamily="66" charset="0"/>
              </a:rPr>
              <a:t>-Solutions : Arbres décisionnels ? </a:t>
            </a:r>
          </a:p>
          <a:p>
            <a:pPr>
              <a:buNone/>
            </a:pPr>
            <a:endParaRPr lang="fr-CH" sz="2000" dirty="0" smtClean="0">
              <a:solidFill>
                <a:schemeClr val="bg1">
                  <a:lumMod val="50000"/>
                </a:schemeClr>
              </a:solidFill>
              <a:latin typeface="Papyrus" pitchFamily="66" charset="0"/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Papyrus" pitchFamily="66" charset="0"/>
              </a:rPr>
              <a:t>&gt;&gt;&gt;Priorité au maintien du lien mais! RDR! … Négocier/Partenariat/RDR&gt; Informer prise de risque …</a:t>
            </a:r>
            <a:endParaRPr lang="fr-CH" sz="2000" dirty="0" smtClean="0">
              <a:solidFill>
                <a:schemeClr val="bg1">
                  <a:lumMod val="50000"/>
                </a:schemeClr>
              </a:solidFill>
              <a:latin typeface="Papyrus" pitchFamily="66" charset="0"/>
            </a:endParaRPr>
          </a:p>
          <a:p>
            <a:pPr>
              <a:buNone/>
            </a:pPr>
            <a:r>
              <a:rPr lang="fr-FR" dirty="0" smtClean="0"/>
              <a:t>       </a:t>
            </a:r>
            <a:endParaRPr lang="fr-C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CH" sz="20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</a:rPr>
              <a:t>Que faire lorsqu’un  patient visiblement intoxiqué vient demandé sa méthadone ?</a:t>
            </a:r>
            <a:r>
              <a:rPr lang="fr-FR" sz="2000" dirty="0" smtClean="0">
                <a:solidFill>
                  <a:srgbClr val="0070C0"/>
                </a:solidFill>
                <a:latin typeface="Papyrus" panose="03070502060502030205" pitchFamily="66" charset="0"/>
              </a:rPr>
              <a:t> - Lorsqu’un résident à consommé de l’héroïne ou d’autres drogues, lors d’un congé (week-end par exemple), quelle attitude adopter par rapport à la distribution de méthadone à son retour au centre </a:t>
            </a:r>
            <a:r>
              <a:rPr lang="fr-FR" sz="3600" dirty="0" smtClean="0">
                <a:solidFill>
                  <a:srgbClr val="0070C0"/>
                </a:solidFill>
                <a:latin typeface="Papyrus" panose="03070502060502030205" pitchFamily="66" charset="0"/>
              </a:rPr>
              <a:t>? </a:t>
            </a:r>
            <a:r>
              <a:rPr lang="fr-CH" sz="3600" i="1" dirty="0" smtClean="0">
                <a:latin typeface="Papyrus" pitchFamily="66" charset="0"/>
                <a:ea typeface="Batang" pitchFamily="18" charset="-127"/>
              </a:rPr>
              <a:t/>
            </a:r>
            <a:br>
              <a:rPr lang="fr-CH" sz="3600" i="1" dirty="0" smtClean="0">
                <a:latin typeface="Papyrus" pitchFamily="66" charset="0"/>
                <a:ea typeface="Batang" pitchFamily="18" charset="-127"/>
              </a:rPr>
            </a:br>
            <a:endParaRPr lang="fr-CH" sz="3600" dirty="0">
              <a:latin typeface="Papyru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916832"/>
            <a:ext cx="8496944" cy="2622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/>
              <a:buChar char="Ø"/>
            </a:pPr>
            <a:r>
              <a:rPr lang="fr-CH" i="1" u="sng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Evaluer l’intoxication</a:t>
            </a: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 : simple </a:t>
            </a:r>
            <a:r>
              <a:rPr lang="fr-CH" i="1" dirty="0" err="1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foetor</a:t>
            </a: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, démarche ébrieuse, comportement…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/>
              <a:buChar char="Ø"/>
            </a:pPr>
            <a:r>
              <a:rPr lang="fr-CH" i="1" u="sng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Tenir compte du contexte</a:t>
            </a: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 : Traitement faible, SDF, vie seul…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/>
              <a:buChar char="Ø"/>
            </a:pPr>
            <a:r>
              <a:rPr lang="fr-CH" i="1" u="sng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« Utiliser le Bon Sens »</a:t>
            </a: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: Il pourra passer plus tard lorsqu’il sera en meilleur état ou  envisager de donner la ½ dose 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CH" sz="1400" i="1" dirty="0" smtClean="0">
              <a:solidFill>
                <a:srgbClr val="0070C0"/>
              </a:solidFill>
              <a:latin typeface="Papyrus" pitchFamily="66" charset="0"/>
              <a:ea typeface="Batang" pitchFamily="18" charset="-127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H" sz="1400" b="1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Rem: 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Le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 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manque 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&gt;&gt;&gt; moment 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très pénible et désagréable, mais 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pas une urgence 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vitale  </a:t>
            </a:r>
            <a:r>
              <a:rPr lang="fr-CH" sz="1400" i="1" dirty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(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à 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la différence 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du sevrage 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d’alcool et des </a:t>
            </a:r>
            <a:r>
              <a:rPr lang="fr-CH" sz="14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BDZ) </a:t>
            </a:r>
            <a:endParaRPr lang="fr-CH" sz="1400" i="1" dirty="0" smtClean="0">
              <a:solidFill>
                <a:srgbClr val="0070C0"/>
              </a:solidFill>
              <a:latin typeface="Papyrus" pitchFamily="66" charset="0"/>
              <a:ea typeface="Batang" pitchFamily="18" charset="-127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282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4000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Remplacement </a:t>
            </a:r>
            <a:r>
              <a:rPr lang="fr-CH" sz="4000" i="1" dirty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d’une dose de méthadone le week-end ?</a:t>
            </a:r>
            <a:endParaRPr lang="fr-CH" sz="4000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2708920"/>
            <a:ext cx="7992888" cy="1941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1</a:t>
            </a:r>
            <a:r>
              <a:rPr lang="fr-CH" i="1" baseline="30000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ère</a:t>
            </a: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 cas : Patient connu stable et/ou première demande &gt; Remplacer la dose et demander à ce que la pharmacie informe son médecin traitant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2</a:t>
            </a:r>
            <a:r>
              <a:rPr lang="fr-CH" i="1" baseline="30000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ème</a:t>
            </a: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 cas : Patient nouveau instable et/ou demandes fréquentes &gt; Attitude de bon sens au cas par cas et dans tous les cas informer le médecin </a:t>
            </a: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traitant</a:t>
            </a:r>
            <a:endParaRPr lang="fr-CH" i="1" dirty="0" smtClean="0">
              <a:solidFill>
                <a:srgbClr val="0070C0"/>
              </a:solidFill>
              <a:latin typeface="Papyrus" pitchFamily="66" charset="0"/>
              <a:ea typeface="Batang" pitchFamily="18" charset="-127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015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Prises manquées de méthadone ?</a:t>
            </a:r>
            <a:endParaRPr lang="fr-CH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2139673"/>
            <a:ext cx="7992888" cy="1941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/>
              <a:buChar char="Ø"/>
            </a:pP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Tolérance diminue d’environ 10% par 24 heures&gt; </a:t>
            </a:r>
            <a:r>
              <a:rPr lang="fr-CH" i="1" u="sng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Surdosage si dosage habituel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/>
              <a:buChar char="Ø"/>
            </a:pP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Souvent le risque est faible car la personne aura consommé de l’héroïne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/>
              <a:buChar char="Ø"/>
            </a:pP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Par prudence en pratique on donnera un dosage inférieur selon le nombre de doses consécutives interrompues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80120"/>
          </a:xfrm>
        </p:spPr>
        <p:txBody>
          <a:bodyPr>
            <a:noAutofit/>
          </a:bodyPr>
          <a:lstStyle/>
          <a:p>
            <a:r>
              <a:rPr lang="fr-CH" sz="7200" dirty="0" smtClean="0">
                <a:latin typeface="Papyrus" pitchFamily="66" charset="0"/>
              </a:rPr>
              <a:t/>
            </a:r>
            <a:br>
              <a:rPr lang="fr-CH" sz="7200" dirty="0" smtClean="0">
                <a:latin typeface="Papyrus" pitchFamily="66" charset="0"/>
              </a:rPr>
            </a:br>
            <a:r>
              <a:rPr lang="fr-CH" sz="7200" dirty="0" smtClean="0">
                <a:latin typeface="Papyrus" pitchFamily="66" charset="0"/>
              </a:rPr>
              <a:t/>
            </a:r>
            <a:br>
              <a:rPr lang="fr-CH" sz="7200" dirty="0" smtClean="0">
                <a:latin typeface="Papyrus" pitchFamily="66" charset="0"/>
              </a:rPr>
            </a:br>
            <a:endParaRPr lang="fr-CH" sz="7200" dirty="0">
              <a:latin typeface="Papyru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72817"/>
            <a:ext cx="8640960" cy="33843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CH" dirty="0"/>
              <a:t>	</a:t>
            </a:r>
            <a:endParaRPr lang="fr-CH" dirty="0" smtClean="0"/>
          </a:p>
          <a:p>
            <a:pPr>
              <a:buNone/>
            </a:pPr>
            <a:r>
              <a:rPr lang="fr-CH" sz="3000" dirty="0" smtClean="0">
                <a:latin typeface="Papyrus" pitchFamily="66" charset="0"/>
              </a:rPr>
              <a:t>-Interactions médicamenteuses?</a:t>
            </a:r>
          </a:p>
          <a:p>
            <a:pPr>
              <a:buNone/>
            </a:pPr>
            <a:r>
              <a:rPr lang="fr-CH" sz="3000" dirty="0" smtClean="0">
                <a:latin typeface="Papyrus" pitchFamily="66" charset="0"/>
              </a:rPr>
              <a:t>-Pharmacologie: </a:t>
            </a:r>
            <a:r>
              <a:rPr lang="fr-CH" sz="1400" dirty="0" smtClean="0">
                <a:latin typeface="Papyrus" pitchFamily="66" charset="0"/>
              </a:rPr>
              <a:t>Mécanismes?-Conséquences? </a:t>
            </a:r>
          </a:p>
          <a:p>
            <a:pPr>
              <a:buNone/>
            </a:pPr>
            <a:r>
              <a:rPr lang="fr-CH" dirty="0" smtClean="0">
                <a:latin typeface="Papyrus" pitchFamily="66" charset="0"/>
              </a:rPr>
              <a:t>-Identifier une interaction médicamenteuse/Attitude?</a:t>
            </a:r>
          </a:p>
          <a:p>
            <a:pPr>
              <a:buNone/>
            </a:pPr>
            <a:r>
              <a:rPr lang="fr-CH" sz="3300" dirty="0" smtClean="0">
                <a:latin typeface="Papyrus" pitchFamily="66" charset="0"/>
              </a:rPr>
              <a:t>-Exercice pratique</a:t>
            </a:r>
          </a:p>
          <a:p>
            <a:pPr>
              <a:buNone/>
            </a:pPr>
            <a:r>
              <a:rPr lang="fr-CH" sz="3000" dirty="0" smtClean="0">
                <a:latin typeface="Papyrus" pitchFamily="66" charset="0"/>
              </a:rPr>
              <a:t>-Questions-Réponses-Débat </a:t>
            </a:r>
          </a:p>
          <a:p>
            <a:pPr>
              <a:buNone/>
            </a:pPr>
            <a:r>
              <a:rPr lang="fr-CH" sz="3000" dirty="0" smtClean="0">
                <a:latin typeface="Papyrus" pitchFamily="66" charset="0"/>
              </a:rPr>
              <a:t>-Ressources</a:t>
            </a:r>
            <a:r>
              <a:rPr lang="fr-CH" dirty="0" smtClean="0">
                <a:latin typeface="Papyrus" pitchFamily="66" charset="0"/>
              </a:rPr>
              <a:t>	</a:t>
            </a:r>
          </a:p>
          <a:p>
            <a:pPr>
              <a:buNone/>
            </a:pPr>
            <a:endParaRPr lang="fr-CH" dirty="0" smtClean="0">
              <a:latin typeface="Papyrus" pitchFamily="66" charset="0"/>
            </a:endParaRPr>
          </a:p>
          <a:p>
            <a:pPr>
              <a:buNone/>
            </a:pPr>
            <a:endParaRPr lang="fr-CH" dirty="0">
              <a:latin typeface="Papyrus" pitchFamily="66" charset="0"/>
            </a:endParaRPr>
          </a:p>
        </p:txBody>
      </p:sp>
      <p:pic>
        <p:nvPicPr>
          <p:cNvPr id="1027" name="Picture 3" descr="C:\Users\Baraka\Desktop\hc-plan-istock-165964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2656"/>
            <a:ext cx="4752528" cy="1574924"/>
          </a:xfrm>
          <a:prstGeom prst="rect">
            <a:avLst/>
          </a:prstGeom>
          <a:noFill/>
        </p:spPr>
      </p:pic>
      <p:pic>
        <p:nvPicPr>
          <p:cNvPr id="2051" name="Picture 3" descr="E:\Présentations\trier inform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365104"/>
            <a:ext cx="194421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2800" i="1" dirty="0">
                <a:solidFill>
                  <a:srgbClr val="0070C0"/>
                </a:solidFill>
                <a:latin typeface="Papyrus" pitchFamily="66" charset="0"/>
                <a:ea typeface="Batang" pitchFamily="18" charset="-127"/>
              </a:rPr>
              <a:t>Que faire devant une personne qui vomit sa méthadone ?</a:t>
            </a:r>
            <a:endParaRPr lang="fr-CH" sz="2800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2420888"/>
            <a:ext cx="799288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H" i="1" dirty="0" smtClean="0">
                <a:solidFill>
                  <a:srgbClr val="0070C0"/>
                </a:solidFill>
                <a:latin typeface="Papyrus" pitchFamily="66" charset="0"/>
                <a:ea typeface="Batang" pitchFamily="18" charset="-127"/>
                <a:cs typeface="Arial"/>
              </a:rPr>
              <a:t>Si &lt; 15 minutes, remplacer toute la dose habituelle …</a:t>
            </a:r>
            <a:endParaRPr lang="fr-CH" sz="1400" i="1" dirty="0" smtClean="0">
              <a:solidFill>
                <a:srgbClr val="0070C0"/>
              </a:solidFill>
              <a:latin typeface="Papyrus" pitchFamily="66" charset="0"/>
              <a:ea typeface="Batang" pitchFamily="18" charset="-127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244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0070C0"/>
                </a:solidFill>
                <a:latin typeface="Papyrus" pitchFamily="66" charset="0"/>
              </a:rPr>
              <a:t>X</a:t>
            </a:r>
            <a:r>
              <a:rPr lang="fr-FR" sz="4000" dirty="0" smtClean="0">
                <a:solidFill>
                  <a:srgbClr val="0070C0"/>
                </a:solidFill>
                <a:latin typeface="Papyrus" pitchFamily="66" charset="0"/>
              </a:rPr>
              <a:t>)-Limite </a:t>
            </a:r>
            <a:r>
              <a:rPr lang="fr-FR" sz="4000" dirty="0" smtClean="0">
                <a:solidFill>
                  <a:srgbClr val="0070C0"/>
                </a:solidFill>
                <a:latin typeface="Papyrus" pitchFamily="66" charset="0"/>
              </a:rPr>
              <a:t>et portée de certains </a:t>
            </a:r>
            <a:r>
              <a:rPr lang="fr-FR" sz="4000" dirty="0" err="1" smtClean="0">
                <a:solidFill>
                  <a:srgbClr val="0070C0"/>
                </a:solidFill>
                <a:latin typeface="Papyrus" pitchFamily="66" charset="0"/>
              </a:rPr>
              <a:t>ttt</a:t>
            </a:r>
            <a:r>
              <a:rPr lang="fr-FR" sz="4000" dirty="0" smtClean="0">
                <a:solidFill>
                  <a:srgbClr val="0070C0"/>
                </a:solidFill>
                <a:latin typeface="Papyrus" pitchFamily="66" charset="0"/>
              </a:rPr>
              <a:t> (ex plus de prescription de Dormicum) </a:t>
            </a:r>
            <a:endParaRPr lang="fr-CH" sz="4000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19442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fr-CH" dirty="0" smtClean="0"/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&gt;&gt;&gt;Favoriser une BDZ de moyenne ou longue demi-vie pour le sevrage (ou Substitution temporaire) 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&gt;&gt;&gt;Mais principe de RDR!</a:t>
            </a:r>
            <a:endParaRPr lang="fr-CH" dirty="0">
              <a:solidFill>
                <a:srgbClr val="0070C0"/>
              </a:solidFill>
              <a:latin typeface="Papyru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latin typeface="Papyrus" pitchFamily="66" charset="0"/>
              </a:rPr>
              <a:t>XIII)-</a:t>
            </a:r>
            <a:r>
              <a:rPr lang="fr-FR" sz="3600" b="1" dirty="0" smtClean="0">
                <a:solidFill>
                  <a:srgbClr val="0070C0"/>
                </a:solidFill>
                <a:latin typeface="Papyrus" pitchFamily="66" charset="0"/>
              </a:rPr>
              <a:t>Notion d’urgence « relative », </a:t>
            </a:r>
            <a:r>
              <a:rPr lang="fr-FR" sz="1800" dirty="0" smtClean="0">
                <a:solidFill>
                  <a:srgbClr val="0070C0"/>
                </a:solidFill>
                <a:latin typeface="Papyrus" pitchFamily="66" charset="0"/>
              </a:rPr>
              <a:t>difficulté à l’appliquer dans l’ambulatoire par rapport au résidentiel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-Sevrage : jamais urgent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-Pas toute demande urgente est une urgence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-Situation de crise vs Urgences? : Echelles d’évaluations /  Occasion pour inciter le changement</a:t>
            </a:r>
          </a:p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-Urgences: Psychiatriques ou médicale </a:t>
            </a:r>
          </a:p>
          <a:p>
            <a:pPr>
              <a:buNone/>
            </a:pPr>
            <a:endParaRPr lang="fr-FR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Font typeface="Wingdings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Urgence</a:t>
            </a:r>
            <a:r>
              <a:rPr lang="en-US" b="1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Stabilisation</a:t>
            </a:r>
            <a:r>
              <a:rPr lang="en-US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 / 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récupération</a:t>
            </a:r>
            <a:r>
              <a:rPr lang="en-US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 &gt; 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Intervenant</a:t>
            </a:r>
            <a:r>
              <a:rPr lang="en-US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décide</a:t>
            </a:r>
            <a:r>
              <a:rPr lang="en-US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 des 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procédures</a:t>
            </a:r>
            <a:endParaRPr lang="en-US" dirty="0" smtClean="0">
              <a:solidFill>
                <a:srgbClr val="0070C0"/>
              </a:solidFill>
              <a:latin typeface="Papyrus" pitchFamily="66" charset="0"/>
              <a:ea typeface="Lucida Grande" charset="0"/>
              <a:cs typeface="Lucida Grande" charset="0"/>
              <a:sym typeface="Lucida Grande" charset="0"/>
            </a:endParaRPr>
          </a:p>
          <a:p>
            <a:pPr>
              <a:buFont typeface="Wingdings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CRISE</a:t>
            </a:r>
            <a:r>
              <a:rPr lang="en-US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Mobilisation</a:t>
            </a:r>
            <a:r>
              <a:rPr lang="en-US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ressources</a:t>
            </a:r>
            <a:r>
              <a:rPr lang="en-US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 (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maintien</a:t>
            </a:r>
            <a:r>
              <a:rPr lang="en-US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d’une</a:t>
            </a:r>
            <a:r>
              <a:rPr lang="en-US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 tension) &gt; Patient + 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intervenant</a:t>
            </a:r>
            <a:r>
              <a:rPr lang="en-US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décident</a:t>
            </a:r>
            <a:r>
              <a:rPr lang="en-US" dirty="0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 des </a:t>
            </a:r>
            <a:r>
              <a:rPr lang="en-US" dirty="0" err="1" smtClean="0">
                <a:solidFill>
                  <a:srgbClr val="0070C0"/>
                </a:solidFill>
                <a:latin typeface="Papyrus" pitchFamily="66" charset="0"/>
                <a:ea typeface="Lucida Grande" charset="0"/>
                <a:cs typeface="Lucida Grande" charset="0"/>
                <a:sym typeface="Lucida Grande" charset="0"/>
              </a:rPr>
              <a:t>procédures</a:t>
            </a:r>
            <a:endParaRPr lang="en-US" dirty="0" smtClean="0">
              <a:solidFill>
                <a:srgbClr val="0070C0"/>
              </a:solidFill>
              <a:latin typeface="Papyrus" pitchFamily="66" charset="0"/>
              <a:ea typeface="Lucida Grande" charset="0"/>
              <a:cs typeface="Lucida Grande" charset="0"/>
              <a:sym typeface="Lucida Grande" charset="0"/>
            </a:endParaRPr>
          </a:p>
          <a:p>
            <a:pPr>
              <a:buFont typeface="Wingdings" charset="2"/>
              <a:buChar char="Ø"/>
            </a:pPr>
            <a:endParaRPr lang="en-US" dirty="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>
              <a:buFont typeface="Wingdings" charset="2"/>
              <a:buChar char="Ø"/>
            </a:pPr>
            <a:endParaRPr lang="en-US" dirty="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>
              <a:buNone/>
            </a:pPr>
            <a:endParaRPr lang="fr-CH" dirty="0" smtClean="0">
              <a:latin typeface="Papyrus" pitchFamily="66" charset="0"/>
            </a:endParaRP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CH" b="1" dirty="0" smtClean="0">
                <a:solidFill>
                  <a:srgbClr val="0070C0"/>
                </a:solidFill>
                <a:latin typeface="Papyrus" pitchFamily="66" charset="0"/>
              </a:rPr>
              <a:t>Urgences  en Addictologie</a:t>
            </a:r>
            <a:r>
              <a:rPr lang="fr-CH" dirty="0" smtClean="0">
                <a:solidFill>
                  <a:srgbClr val="0070C0"/>
                </a:solidFill>
                <a:latin typeface="Papyrus" pitchFamily="66" charset="0"/>
              </a:rPr>
              <a:t>: </a:t>
            </a:r>
            <a:br>
              <a:rPr lang="fr-CH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fr-CH" dirty="0" smtClean="0"/>
              <a:t>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Intoxication aigue/ OD </a:t>
            </a:r>
            <a:r>
              <a:rPr lang="fr-FR" sz="1200" dirty="0" smtClean="0">
                <a:solidFill>
                  <a:srgbClr val="0070C0"/>
                </a:solidFill>
                <a:latin typeface="Papyrus" pitchFamily="66" charset="0"/>
              </a:rPr>
              <a:t>&gt; Le « 145 »  </a:t>
            </a:r>
            <a:r>
              <a:rPr lang="fr-FR" sz="1200" u="sng" dirty="0" smtClean="0">
                <a:solidFill>
                  <a:srgbClr val="0070C0"/>
                </a:solidFill>
                <a:latin typeface="Papyrus" pitchFamily="66" charset="0"/>
                <a:hlinkClick r:id="rId2"/>
              </a:rPr>
              <a:t>http://toxinfo.ch/</a:t>
            </a:r>
            <a:r>
              <a:rPr lang="fr-CH" sz="1200" dirty="0" smtClean="0">
                <a:solidFill>
                  <a:srgbClr val="0070C0"/>
                </a:solidFill>
                <a:latin typeface="Papyrus" pitchFamily="66" charset="0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fr-CH" dirty="0" smtClean="0">
                <a:solidFill>
                  <a:srgbClr val="0070C0"/>
                </a:solidFill>
                <a:latin typeface="Papyrus" pitchFamily="66" charset="0"/>
              </a:rPr>
              <a:t>Manque &gt;&gt;&gt; Souffrance </a:t>
            </a:r>
          </a:p>
          <a:p>
            <a:pPr>
              <a:buFont typeface="Wingdings" charset="2"/>
              <a:buChar char="Ø"/>
            </a:pPr>
            <a:r>
              <a:rPr lang="fr-CH" dirty="0" smtClean="0">
                <a:solidFill>
                  <a:srgbClr val="0070C0"/>
                </a:solidFill>
                <a:latin typeface="Papyrus" pitchFamily="66" charset="0"/>
              </a:rPr>
              <a:t>Complications Sevrage Alcool ou BDZ</a:t>
            </a:r>
          </a:p>
          <a:p>
            <a:pPr>
              <a:buFont typeface="Wingdings" charset="2"/>
              <a:buChar char="Ø"/>
            </a:pPr>
            <a:r>
              <a:rPr lang="fr-CH" dirty="0" smtClean="0">
                <a:solidFill>
                  <a:srgbClr val="0070C0"/>
                </a:solidFill>
                <a:latin typeface="Papyrus" pitchFamily="66" charset="0"/>
              </a:rPr>
              <a:t>Troubles du comportement </a:t>
            </a:r>
            <a:r>
              <a:rPr lang="fr-CH" sz="1300" dirty="0" smtClean="0">
                <a:solidFill>
                  <a:srgbClr val="0070C0"/>
                </a:solidFill>
                <a:latin typeface="Papyrus" pitchFamily="66" charset="0"/>
              </a:rPr>
              <a:t>/ Irritabilité, Agression, psychose aigue…</a:t>
            </a:r>
          </a:p>
          <a:p>
            <a:pPr>
              <a:buFont typeface="Wingdings" charset="2"/>
              <a:buChar char="Ø"/>
            </a:pPr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Prise de risque/ </a:t>
            </a:r>
            <a:r>
              <a:rPr lang="fr-FR" sz="1100" dirty="0" smtClean="0">
                <a:solidFill>
                  <a:srgbClr val="0070C0"/>
                </a:solidFill>
                <a:latin typeface="Papyrus" pitchFamily="66" charset="0"/>
              </a:rPr>
              <a:t>Echange de matériel et MST si &lt; 48 heures &gt; Urgence (surtout si PPE?). </a:t>
            </a:r>
          </a:p>
          <a:p>
            <a:pPr>
              <a:buFont typeface="Wingdings" charset="2"/>
              <a:buChar char="Ø"/>
            </a:pPr>
            <a:r>
              <a:rPr lang="fr-FR" dirty="0" smtClean="0">
                <a:solidFill>
                  <a:srgbClr val="0070C0"/>
                </a:solidFill>
                <a:latin typeface="Papyrus" pitchFamily="66" charset="0"/>
              </a:rPr>
              <a:t>Urgences infectieuses/</a:t>
            </a:r>
            <a:r>
              <a:rPr lang="fr-FR" sz="1200" dirty="0" smtClean="0">
                <a:solidFill>
                  <a:srgbClr val="0070C0"/>
                </a:solidFill>
                <a:latin typeface="Papyrus" pitchFamily="66" charset="0"/>
              </a:rPr>
              <a:t> Endocardites …</a:t>
            </a:r>
            <a:endParaRPr lang="fr-CH" sz="12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>
                <a:solidFill>
                  <a:srgbClr val="0070C0"/>
                </a:solidFill>
                <a:latin typeface="Papyrus" pitchFamily="66" charset="0"/>
              </a:rPr>
              <a:t>Ressources</a:t>
            </a:r>
            <a:endParaRPr lang="fr-CH" b="1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3672408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>
              <a:latin typeface="Papyrus" pitchFamily="66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r>
              <a:rPr lang="fr-CH" sz="1700" dirty="0" smtClean="0">
                <a:latin typeface="Papyrus" pitchFamily="66" charset="0"/>
              </a:rPr>
              <a:t>Recommandations médicales pour les TBS (SSMA 2007)</a:t>
            </a:r>
            <a:r>
              <a:rPr lang="de-DE" sz="1700" dirty="0" smtClean="0">
                <a:latin typeface="Papyrus" pitchFamily="66" charset="0"/>
              </a:rPr>
              <a:t>: </a:t>
            </a:r>
            <a:r>
              <a:rPr lang="fr-CH" sz="1700" dirty="0" smtClean="0">
                <a:latin typeface="Papyrus" pitchFamily="66" charset="0"/>
                <a:hlinkClick r:id="rId2"/>
              </a:rPr>
              <a:t>https://serval.unil.ch/resource/serval:BIB_0A04231451A2.P001/REF</a:t>
            </a:r>
            <a:endParaRPr lang="fr-CH" sz="1700" dirty="0" smtClean="0">
              <a:latin typeface="Papyrus" pitchFamily="66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r>
              <a:rPr lang="fr-CH" sz="1700" dirty="0" smtClean="0">
                <a:latin typeface="Papyrus" pitchFamily="66" charset="0"/>
              </a:rPr>
              <a:t>Office fédérale de la santé publique: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CH" sz="1700" dirty="0" smtClean="0">
                <a:latin typeface="Papyrus" pitchFamily="66" charset="0"/>
                <a:hlinkClick r:id="rId3"/>
              </a:rPr>
              <a:t>http://www.bag.admin.ch/themen/drogen/00042/index.html?lang=fr</a:t>
            </a:r>
            <a:endParaRPr lang="fr-CH" sz="1700" dirty="0" smtClean="0">
              <a:latin typeface="Papyrus" pitchFamily="66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CH" sz="1700" dirty="0" smtClean="0">
                <a:latin typeface="Papyrus" pitchFamily="66" charset="0"/>
                <a:hlinkClick r:id="rId4"/>
              </a:rPr>
              <a:t>http://www.bag.admin.ch/themen/drogen/00039/04355/10157/index.html?lang=fr</a:t>
            </a:r>
            <a:endParaRPr lang="fr-CH" sz="1700" dirty="0" smtClean="0">
              <a:latin typeface="Papyrus" pitchFamily="66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r>
              <a:rPr lang="fr-CH" sz="1700" dirty="0" smtClean="0">
                <a:latin typeface="Papyrus" pitchFamily="66" charset="0"/>
              </a:rPr>
              <a:t>Site de la SSAM (Société Suisse de Médecine de l’Addiction): </a:t>
            </a:r>
            <a:r>
              <a:rPr lang="fr-CH" sz="1700" dirty="0" smtClean="0">
                <a:latin typeface="Papyrus" pitchFamily="66" charset="0"/>
                <a:hlinkClick r:id="rId5"/>
              </a:rPr>
              <a:t>http://www.ssam.ch/SSAM/fr</a:t>
            </a:r>
            <a:endParaRPr lang="fr-CH" sz="1700" dirty="0" smtClean="0">
              <a:latin typeface="Papyrus" pitchFamily="66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r>
              <a:rPr lang="fr-CH" sz="1700" dirty="0" smtClean="0">
                <a:latin typeface="Papyrus" pitchFamily="66" charset="0"/>
              </a:rPr>
              <a:t>Liste des médicaments qui prolongent l’intervalle QT (CHUV): </a:t>
            </a:r>
            <a:r>
              <a:rPr lang="fr-CH" sz="1700" dirty="0" smtClean="0">
                <a:latin typeface="Papyrus" pitchFamily="66" charset="0"/>
                <a:hlinkClick r:id="rId6"/>
              </a:rPr>
              <a:t>http://files.chuv.ch/internet-docs/pha/medicaments/liste_qt_11_2010.pdf</a:t>
            </a:r>
            <a:endParaRPr lang="fr-CH" sz="1700" dirty="0" smtClean="0">
              <a:latin typeface="Papyrus" pitchFamily="66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r>
              <a:rPr lang="fr-CH" sz="1700" dirty="0" smtClean="0">
                <a:latin typeface="Papyrus" pitchFamily="66" charset="0"/>
              </a:rPr>
              <a:t>Compendium Suisse des médicaments:  </a:t>
            </a:r>
            <a:r>
              <a:rPr lang="fr-CH" sz="1700" dirty="0" smtClean="0">
                <a:latin typeface="Papyrus" pitchFamily="66" charset="0"/>
                <a:hlinkClick r:id="rId7"/>
              </a:rPr>
              <a:t>http://compendium.ch/home/fr</a:t>
            </a:r>
            <a:r>
              <a:rPr lang="fr-CH" sz="1700" dirty="0" smtClean="0">
                <a:latin typeface="Papyrus" pitchFamily="66" charset="0"/>
              </a:rPr>
              <a:t> </a:t>
            </a: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r>
              <a:rPr lang="fr-CH" sz="1700" dirty="0" smtClean="0">
                <a:latin typeface="Papyrus" pitchFamily="66" charset="0"/>
              </a:rPr>
              <a:t>Officie fédérale de la statistique : </a:t>
            </a:r>
            <a:r>
              <a:rPr lang="fr-CH" sz="1700" dirty="0" smtClean="0">
                <a:latin typeface="Papyrus" pitchFamily="66" charset="0"/>
                <a:hlinkClick r:id="rId8"/>
              </a:rPr>
              <a:t>http://www.bfs.admin.ch/bfs/portal/fr/index.html</a:t>
            </a:r>
            <a:endParaRPr lang="fr-CH" sz="1700" dirty="0" smtClean="0">
              <a:latin typeface="Papyrus" pitchFamily="66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fr-CH" sz="1800" dirty="0" smtClean="0">
              <a:latin typeface="Papyrus" pitchFamily="66" charset="0"/>
            </a:endParaRPr>
          </a:p>
          <a:p>
            <a:pPr>
              <a:buNone/>
            </a:pPr>
            <a:endParaRPr lang="fr-CH" sz="1800" dirty="0" smtClean="0">
              <a:latin typeface="Papyrus" pitchFamily="66" charset="0"/>
            </a:endParaRPr>
          </a:p>
          <a:p>
            <a:pPr>
              <a:buNone/>
            </a:pPr>
            <a:endParaRPr lang="fr-CH" sz="1800" dirty="0" smtClean="0">
              <a:latin typeface="Papyrus" pitchFamily="66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endParaRPr lang="fr-CH" sz="1800" dirty="0" smtClean="0">
              <a:latin typeface="Papyrus" pitchFamily="66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endParaRPr lang="fr-CH" sz="1800" dirty="0" smtClean="0">
              <a:latin typeface="Papyrus" pitchFamily="66" charset="0"/>
            </a:endParaRPr>
          </a:p>
          <a:p>
            <a:pPr marL="0" indent="0">
              <a:spcBef>
                <a:spcPts val="0"/>
              </a:spcBef>
              <a:buFont typeface="Wingdings"/>
              <a:buChar char="Ø"/>
              <a:defRPr/>
            </a:pPr>
            <a:endParaRPr lang="fr-CH" sz="1800" dirty="0" smtClean="0">
              <a:latin typeface="Papyrus" pitchFamily="66" charset="0"/>
            </a:endParaRPr>
          </a:p>
          <a:p>
            <a:pPr>
              <a:buNone/>
            </a:pPr>
            <a:endParaRPr lang="fr-CH" sz="2000" dirty="0" smtClean="0">
              <a:latin typeface="Papyrus" pitchFamily="66" charset="0"/>
            </a:endParaRPr>
          </a:p>
          <a:p>
            <a:pPr>
              <a:buNone/>
            </a:pPr>
            <a:endParaRPr lang="fr-CH" dirty="0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I</a:t>
            </a:r>
            <a:r>
              <a:rPr lang="fr-FR" b="1" dirty="0" smtClean="0">
                <a:solidFill>
                  <a:srgbClr val="00B0F0"/>
                </a:solidFill>
                <a:latin typeface="Papyrus" pitchFamily="66" charset="0"/>
              </a:rPr>
              <a:t>n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t</a:t>
            </a:r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e</a:t>
            </a:r>
            <a:r>
              <a:rPr lang="fr-FR" b="1" dirty="0" smtClean="0">
                <a:solidFill>
                  <a:srgbClr val="92D050"/>
                </a:solidFill>
                <a:latin typeface="Papyrus" pitchFamily="66" charset="0"/>
              </a:rPr>
              <a:t>r</a:t>
            </a:r>
            <a:r>
              <a:rPr lang="fr-FR" b="1" dirty="0" smtClean="0">
                <a:solidFill>
                  <a:srgbClr val="7030A0"/>
                </a:solidFill>
                <a:latin typeface="Papyrus" pitchFamily="66" charset="0"/>
              </a:rPr>
              <a:t>a</a:t>
            </a:r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c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t</a:t>
            </a:r>
            <a:r>
              <a:rPr lang="fr-FR" b="1" dirty="0" smtClean="0">
                <a:latin typeface="Papyrus" pitchFamily="66" charset="0"/>
              </a:rPr>
              <a:t>i</a:t>
            </a:r>
            <a:r>
              <a:rPr lang="fr-FR" b="1" dirty="0" smtClean="0">
                <a:solidFill>
                  <a:srgbClr val="00B0F0"/>
                </a:solidFill>
                <a:latin typeface="Papyrus" pitchFamily="66" charset="0"/>
              </a:rPr>
              <a:t>o</a:t>
            </a:r>
            <a:r>
              <a:rPr lang="fr-FR" b="1" dirty="0" smtClean="0">
                <a:solidFill>
                  <a:srgbClr val="92D050"/>
                </a:solidFill>
                <a:latin typeface="Papyrus" pitchFamily="66" charset="0"/>
              </a:rPr>
              <a:t>n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s</a:t>
            </a:r>
            <a:r>
              <a:rPr lang="fr-FR" b="1" dirty="0" smtClean="0">
                <a:latin typeface="Papyrus" pitchFamily="66" charset="0"/>
              </a:rPr>
              <a:t> m</a:t>
            </a:r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é</a:t>
            </a:r>
            <a:r>
              <a:rPr lang="fr-FR" b="1" dirty="0" smtClean="0">
                <a:latin typeface="Papyrus" pitchFamily="66" charset="0"/>
              </a:rPr>
              <a:t>d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i</a:t>
            </a:r>
            <a:r>
              <a:rPr lang="fr-FR" b="1" dirty="0" smtClean="0">
                <a:solidFill>
                  <a:srgbClr val="00B0F0"/>
                </a:solidFill>
                <a:latin typeface="Papyrus" pitchFamily="66" charset="0"/>
              </a:rPr>
              <a:t>c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a</a:t>
            </a:r>
            <a:r>
              <a:rPr lang="fr-FR" b="1" dirty="0" smtClean="0">
                <a:solidFill>
                  <a:srgbClr val="92D050"/>
                </a:solidFill>
                <a:latin typeface="Papyrus" pitchFamily="66" charset="0"/>
              </a:rPr>
              <a:t>m</a:t>
            </a:r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e</a:t>
            </a:r>
            <a:r>
              <a:rPr lang="fr-FR" b="1" dirty="0" smtClean="0">
                <a:solidFill>
                  <a:srgbClr val="92D050"/>
                </a:solidFill>
                <a:latin typeface="Papyrus" pitchFamily="66" charset="0"/>
              </a:rPr>
              <a:t>n</a:t>
            </a:r>
            <a:r>
              <a:rPr lang="fr-FR" b="1" dirty="0" smtClean="0">
                <a:solidFill>
                  <a:srgbClr val="7030A0"/>
                </a:solidFill>
                <a:latin typeface="Papyrus" pitchFamily="66" charset="0"/>
              </a:rPr>
              <a:t>t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e</a:t>
            </a:r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u</a:t>
            </a:r>
            <a:r>
              <a:rPr lang="fr-FR" b="1" dirty="0" smtClean="0">
                <a:solidFill>
                  <a:srgbClr val="92D050"/>
                </a:solidFill>
                <a:latin typeface="Papyrus" pitchFamily="66" charset="0"/>
              </a:rPr>
              <a:t>s</a:t>
            </a:r>
            <a:r>
              <a:rPr lang="fr-FR" b="1" dirty="0" smtClean="0">
                <a:solidFill>
                  <a:srgbClr val="00B0F0"/>
                </a:solidFill>
                <a:latin typeface="Papyrus" pitchFamily="66" charset="0"/>
              </a:rPr>
              <a:t>e</a:t>
            </a:r>
            <a:r>
              <a:rPr lang="fr-FR" b="1" dirty="0" smtClean="0">
                <a:solidFill>
                  <a:schemeClr val="accent4"/>
                </a:solidFill>
                <a:latin typeface="Papyrus" pitchFamily="66" charset="0"/>
              </a:rPr>
              <a:t>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713387"/>
          </a:xfrm>
        </p:spPr>
        <p:txBody>
          <a:bodyPr>
            <a:normAutofit/>
          </a:bodyPr>
          <a:lstStyle/>
          <a:p>
            <a:pPr>
              <a:buNone/>
            </a:pPr>
            <a:endParaRPr lang="fr-CH" dirty="0" smtClean="0">
              <a:latin typeface="Papyrus" pitchFamily="66" charset="0"/>
            </a:endParaRPr>
          </a:p>
          <a:p>
            <a:pPr>
              <a:buFont typeface="Wingdings"/>
              <a:buChar char="Ø"/>
            </a:pPr>
            <a:r>
              <a:rPr lang="fr-CH" sz="3000" dirty="0" smtClean="0">
                <a:latin typeface="Papyrus" pitchFamily="66" charset="0"/>
              </a:rPr>
              <a:t>2 (ou plus) </a:t>
            </a:r>
            <a:r>
              <a:rPr lang="fr-CH" sz="3000" dirty="0" smtClean="0">
                <a:latin typeface="Papyrus" pitchFamily="66" charset="0"/>
              </a:rPr>
              <a:t>médicaments en </a:t>
            </a:r>
            <a:r>
              <a:rPr lang="fr-CH" sz="3000" dirty="0" smtClean="0">
                <a:latin typeface="Papyrus" pitchFamily="66" charset="0"/>
              </a:rPr>
              <a:t>même tps.</a:t>
            </a:r>
          </a:p>
          <a:p>
            <a:pPr>
              <a:buFont typeface="Wingdings"/>
              <a:buChar char="Ø"/>
            </a:pPr>
            <a:r>
              <a:rPr lang="fr-CH" sz="3000" dirty="0" smtClean="0">
                <a:latin typeface="Papyrus" pitchFamily="66" charset="0"/>
              </a:rPr>
              <a:t>L’un affecte l'activité thérapeutique de l’autre (s)</a:t>
            </a:r>
          </a:p>
          <a:p>
            <a:pPr>
              <a:buNone/>
            </a:pPr>
            <a:endParaRPr lang="fr-CH" sz="2800" dirty="0" smtClean="0">
              <a:latin typeface="Papyrus" pitchFamily="66" charset="0"/>
            </a:endParaRPr>
          </a:p>
          <a:p>
            <a:pPr>
              <a:buNone/>
            </a:pPr>
            <a:r>
              <a:rPr lang="fr-CH" dirty="0" smtClean="0">
                <a:latin typeface="Papyrus" pitchFamily="66" charset="0"/>
              </a:rPr>
              <a:t>Conséquences:</a:t>
            </a:r>
          </a:p>
          <a:p>
            <a:pPr>
              <a:buFont typeface="Wingdings"/>
              <a:buChar char="Ø"/>
            </a:pPr>
            <a:r>
              <a:rPr lang="fr-CH" dirty="0" smtClean="0">
                <a:latin typeface="Papyrus" pitchFamily="66" charset="0"/>
              </a:rPr>
              <a:t> </a:t>
            </a:r>
            <a:r>
              <a:rPr lang="fr-CH" b="1" u="sng" dirty="0" smtClean="0">
                <a:solidFill>
                  <a:srgbClr val="00B0F0"/>
                </a:solidFill>
                <a:latin typeface="Papyrus" pitchFamily="66" charset="0"/>
              </a:rPr>
              <a:t>augmentation</a:t>
            </a:r>
            <a:r>
              <a:rPr lang="fr-CH" dirty="0" smtClean="0">
                <a:latin typeface="Papyrus" pitchFamily="66" charset="0"/>
              </a:rPr>
              <a:t> de l'activité et/ou de l’EII</a:t>
            </a:r>
          </a:p>
          <a:p>
            <a:pPr>
              <a:buFont typeface="Wingdings"/>
              <a:buChar char="Ø"/>
            </a:pPr>
            <a:r>
              <a:rPr lang="fr-CH" b="1" u="sng" dirty="0" smtClean="0">
                <a:solidFill>
                  <a:srgbClr val="00B0F0"/>
                </a:solidFill>
                <a:latin typeface="Papyrus" pitchFamily="66" charset="0"/>
              </a:rPr>
              <a:t>réduction </a:t>
            </a:r>
            <a:r>
              <a:rPr lang="fr-CH" dirty="0" smtClean="0">
                <a:latin typeface="Papyrus" pitchFamily="66" charset="0"/>
              </a:rPr>
              <a:t>de l'efficacité</a:t>
            </a:r>
          </a:p>
          <a:p>
            <a:pPr>
              <a:buFont typeface="Wingdings"/>
              <a:buChar char="Ø"/>
            </a:pPr>
            <a:endParaRPr lang="fr-CH" dirty="0" smtClean="0">
              <a:latin typeface="Papyrus" pitchFamily="66" charset="0"/>
            </a:endParaRPr>
          </a:p>
        </p:txBody>
      </p:sp>
      <p:pic>
        <p:nvPicPr>
          <p:cNvPr id="2050" name="Picture 2" descr="E:\Présentations\phot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7856" y="0"/>
            <a:ext cx="1116632" cy="1484784"/>
          </a:xfrm>
          <a:prstGeom prst="rect">
            <a:avLst/>
          </a:prstGeom>
          <a:noFill/>
        </p:spPr>
      </p:pic>
      <p:pic>
        <p:nvPicPr>
          <p:cNvPr id="1029" name="Picture 5" descr="E:\Présentations\phot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645024"/>
            <a:ext cx="2304256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b="1" dirty="0" smtClean="0">
                <a:solidFill>
                  <a:srgbClr val="00B0F0"/>
                </a:solidFill>
                <a:latin typeface="Papyrus" pitchFamily="66" charset="0"/>
              </a:rPr>
              <a:t>D</a:t>
            </a:r>
            <a:r>
              <a:rPr lang="fr-CH" b="1" dirty="0" smtClean="0">
                <a:latin typeface="Papyrus" pitchFamily="66" charset="0"/>
              </a:rPr>
              <a:t>e</a:t>
            </a:r>
            <a:r>
              <a:rPr lang="fr-CH" b="1" dirty="0" smtClean="0">
                <a:solidFill>
                  <a:srgbClr val="FFC000"/>
                </a:solidFill>
                <a:latin typeface="Papyrus" pitchFamily="66" charset="0"/>
              </a:rPr>
              <a:t>v</a:t>
            </a:r>
            <a:r>
              <a:rPr lang="fr-CH" b="1" dirty="0" smtClean="0">
                <a:solidFill>
                  <a:srgbClr val="00B0F0"/>
                </a:solidFill>
                <a:latin typeface="Papyrus" pitchFamily="66" charset="0"/>
              </a:rPr>
              <a:t>e</a:t>
            </a:r>
            <a:r>
              <a:rPr lang="fr-CH" b="1" dirty="0" smtClean="0">
                <a:solidFill>
                  <a:srgbClr val="FF0000"/>
                </a:solidFill>
                <a:latin typeface="Papyrus" pitchFamily="66" charset="0"/>
              </a:rPr>
              <a:t>n</a:t>
            </a:r>
            <a:r>
              <a:rPr lang="fr-CH" b="1" dirty="0" smtClean="0">
                <a:latin typeface="Papyrus" pitchFamily="66" charset="0"/>
              </a:rPr>
              <a:t>i</a:t>
            </a:r>
            <a:r>
              <a:rPr lang="fr-CH" b="1" dirty="0" smtClean="0">
                <a:solidFill>
                  <a:srgbClr val="FFC000"/>
                </a:solidFill>
                <a:latin typeface="Papyrus" pitchFamily="66" charset="0"/>
              </a:rPr>
              <a:t>r</a:t>
            </a:r>
            <a:r>
              <a:rPr lang="fr-CH" b="1" dirty="0" smtClean="0">
                <a:latin typeface="Papyrus" pitchFamily="66" charset="0"/>
              </a:rPr>
              <a:t> d’</a:t>
            </a:r>
            <a:r>
              <a:rPr lang="fr-CH" b="1" dirty="0" smtClean="0">
                <a:solidFill>
                  <a:srgbClr val="00B0F0"/>
                </a:solidFill>
                <a:latin typeface="Papyrus" pitchFamily="66" charset="0"/>
              </a:rPr>
              <a:t>u</a:t>
            </a:r>
            <a:r>
              <a:rPr lang="fr-CH" b="1" dirty="0" smtClean="0">
                <a:latin typeface="Papyrus" pitchFamily="66" charset="0"/>
              </a:rPr>
              <a:t>n </a:t>
            </a:r>
            <a:r>
              <a:rPr lang="fr-CH" b="1" dirty="0" smtClean="0">
                <a:solidFill>
                  <a:srgbClr val="FFC000"/>
                </a:solidFill>
                <a:latin typeface="Papyrus" pitchFamily="66" charset="0"/>
              </a:rPr>
              <a:t>m</a:t>
            </a:r>
            <a:r>
              <a:rPr lang="fr-CH" b="1" dirty="0" smtClean="0">
                <a:solidFill>
                  <a:srgbClr val="00B0F0"/>
                </a:solidFill>
                <a:latin typeface="Papyrus" pitchFamily="66" charset="0"/>
              </a:rPr>
              <a:t>é</a:t>
            </a:r>
            <a:r>
              <a:rPr lang="fr-CH" b="1" dirty="0" smtClean="0">
                <a:solidFill>
                  <a:srgbClr val="FF0000"/>
                </a:solidFill>
                <a:latin typeface="Papyrus" pitchFamily="66" charset="0"/>
              </a:rPr>
              <a:t>d</a:t>
            </a:r>
            <a:r>
              <a:rPr lang="fr-CH" b="1" dirty="0" smtClean="0">
                <a:solidFill>
                  <a:srgbClr val="00B050"/>
                </a:solidFill>
                <a:latin typeface="Papyrus" pitchFamily="66" charset="0"/>
              </a:rPr>
              <a:t>i</a:t>
            </a:r>
            <a:r>
              <a:rPr lang="fr-CH" b="1" dirty="0" smtClean="0">
                <a:latin typeface="Papyrus" pitchFamily="66" charset="0"/>
              </a:rPr>
              <a:t>c</a:t>
            </a:r>
            <a:r>
              <a:rPr lang="fr-CH" b="1" dirty="0" smtClean="0">
                <a:solidFill>
                  <a:srgbClr val="00B0F0"/>
                </a:solidFill>
                <a:latin typeface="Papyrus" pitchFamily="66" charset="0"/>
              </a:rPr>
              <a:t>a</a:t>
            </a:r>
            <a:r>
              <a:rPr lang="fr-CH" b="1" dirty="0" smtClean="0">
                <a:solidFill>
                  <a:srgbClr val="FF0000"/>
                </a:solidFill>
                <a:latin typeface="Papyrus" pitchFamily="66" charset="0"/>
              </a:rPr>
              <a:t>m</a:t>
            </a:r>
            <a:r>
              <a:rPr lang="fr-CH" b="1" dirty="0" smtClean="0">
                <a:solidFill>
                  <a:srgbClr val="FFC000"/>
                </a:solidFill>
                <a:latin typeface="Papyrus" pitchFamily="66" charset="0"/>
              </a:rPr>
              <a:t>e</a:t>
            </a:r>
            <a:r>
              <a:rPr lang="fr-CH" b="1" dirty="0" smtClean="0">
                <a:solidFill>
                  <a:srgbClr val="00B0F0"/>
                </a:solidFill>
                <a:latin typeface="Papyrus" pitchFamily="66" charset="0"/>
              </a:rPr>
              <a:t>n</a:t>
            </a:r>
            <a:r>
              <a:rPr lang="fr-CH" b="1" dirty="0" smtClean="0">
                <a:latin typeface="Papyrus" pitchFamily="66" charset="0"/>
              </a:rPr>
              <a:t>t </a:t>
            </a:r>
            <a:r>
              <a:rPr lang="fr-CH" b="1" dirty="0" smtClean="0">
                <a:solidFill>
                  <a:srgbClr val="00B050"/>
                </a:solidFill>
                <a:latin typeface="Papyrus" pitchFamily="66" charset="0"/>
              </a:rPr>
              <a:t>d</a:t>
            </a:r>
            <a:r>
              <a:rPr lang="fr-CH" b="1" dirty="0" smtClean="0">
                <a:solidFill>
                  <a:srgbClr val="FF0000"/>
                </a:solidFill>
                <a:latin typeface="Papyrus" pitchFamily="66" charset="0"/>
              </a:rPr>
              <a:t>a</a:t>
            </a:r>
            <a:r>
              <a:rPr lang="fr-CH" b="1" dirty="0" smtClean="0">
                <a:solidFill>
                  <a:srgbClr val="00B0F0"/>
                </a:solidFill>
                <a:latin typeface="Papyrus" pitchFamily="66" charset="0"/>
              </a:rPr>
              <a:t>n</a:t>
            </a:r>
            <a:r>
              <a:rPr lang="fr-CH" b="1" dirty="0" smtClean="0">
                <a:solidFill>
                  <a:srgbClr val="FFC000"/>
                </a:solidFill>
                <a:latin typeface="Papyrus" pitchFamily="66" charset="0"/>
              </a:rPr>
              <a:t>s</a:t>
            </a:r>
            <a:r>
              <a:rPr lang="fr-CH" b="1" dirty="0" smtClean="0">
                <a:latin typeface="Papyrus" pitchFamily="66" charset="0"/>
              </a:rPr>
              <a:t> </a:t>
            </a:r>
            <a:r>
              <a:rPr lang="fr-CH" b="1" dirty="0" smtClean="0">
                <a:solidFill>
                  <a:srgbClr val="FFC000"/>
                </a:solidFill>
                <a:latin typeface="Papyrus" pitchFamily="66" charset="0"/>
              </a:rPr>
              <a:t>l</a:t>
            </a:r>
            <a:r>
              <a:rPr lang="fr-CH" b="1" dirty="0" smtClean="0">
                <a:solidFill>
                  <a:srgbClr val="FF0000"/>
                </a:solidFill>
                <a:latin typeface="Papyrus" pitchFamily="66" charset="0"/>
              </a:rPr>
              <a:t>’</a:t>
            </a:r>
            <a:r>
              <a:rPr lang="fr-CH" b="1" dirty="0" smtClean="0">
                <a:latin typeface="Papyrus" pitchFamily="66" charset="0"/>
              </a:rPr>
              <a:t>o</a:t>
            </a:r>
            <a:r>
              <a:rPr lang="fr-CH" b="1" dirty="0" smtClean="0">
                <a:solidFill>
                  <a:srgbClr val="00B0F0"/>
                </a:solidFill>
                <a:latin typeface="Papyrus" pitchFamily="66" charset="0"/>
              </a:rPr>
              <a:t>r</a:t>
            </a:r>
            <a:r>
              <a:rPr lang="fr-CH" b="1" dirty="0" smtClean="0">
                <a:solidFill>
                  <a:srgbClr val="00B050"/>
                </a:solidFill>
                <a:latin typeface="Papyrus" pitchFamily="66" charset="0"/>
              </a:rPr>
              <a:t>g</a:t>
            </a:r>
            <a:r>
              <a:rPr lang="fr-CH" b="1" dirty="0" smtClean="0">
                <a:latin typeface="Papyrus" pitchFamily="66" charset="0"/>
              </a:rPr>
              <a:t>a</a:t>
            </a:r>
            <a:r>
              <a:rPr lang="fr-CH" b="1" dirty="0" smtClean="0">
                <a:solidFill>
                  <a:srgbClr val="00B0F0"/>
                </a:solidFill>
                <a:latin typeface="Papyrus" pitchFamily="66" charset="0"/>
              </a:rPr>
              <a:t>n</a:t>
            </a:r>
            <a:r>
              <a:rPr lang="fr-CH" b="1" dirty="0" smtClean="0">
                <a:latin typeface="Papyrus" pitchFamily="66" charset="0"/>
              </a:rPr>
              <a:t>i</a:t>
            </a:r>
            <a:r>
              <a:rPr lang="fr-CH" b="1" dirty="0" smtClean="0">
                <a:solidFill>
                  <a:srgbClr val="00B050"/>
                </a:solidFill>
                <a:latin typeface="Papyrus" pitchFamily="66" charset="0"/>
              </a:rPr>
              <a:t>s</a:t>
            </a:r>
            <a:r>
              <a:rPr lang="fr-CH" b="1" dirty="0" smtClean="0">
                <a:solidFill>
                  <a:srgbClr val="FF0000"/>
                </a:solidFill>
                <a:latin typeface="Papyrus" pitchFamily="66" charset="0"/>
              </a:rPr>
              <a:t>m</a:t>
            </a:r>
            <a:r>
              <a:rPr lang="fr-CH" b="1" dirty="0" smtClean="0">
                <a:solidFill>
                  <a:srgbClr val="FFC000"/>
                </a:solidFill>
                <a:latin typeface="Papyrus" pitchFamily="66" charset="0"/>
              </a:rPr>
              <a:t>e</a:t>
            </a:r>
            <a:endParaRPr lang="fr-CH" b="1" dirty="0">
              <a:solidFill>
                <a:srgbClr val="FFC000"/>
              </a:solidFill>
              <a:latin typeface="Papyrus" pitchFamily="66" charset="0"/>
            </a:endParaRPr>
          </a:p>
        </p:txBody>
      </p:sp>
      <p:pic>
        <p:nvPicPr>
          <p:cNvPr id="1026" name="Picture 2" descr="E:\Présentations\Pharmacocinétique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7992887" cy="4680519"/>
          </a:xfrm>
          <a:prstGeom prst="rect">
            <a:avLst/>
          </a:prstGeom>
          <a:noFill/>
        </p:spPr>
      </p:pic>
      <p:pic>
        <p:nvPicPr>
          <p:cNvPr id="2050" name="Picture 2" descr="E:\Présentations\phot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692696"/>
            <a:ext cx="648072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fr-CH" sz="8000" b="1" dirty="0" smtClean="0">
                <a:solidFill>
                  <a:srgbClr val="FF0000"/>
                </a:solidFill>
                <a:latin typeface="Papyrus" pitchFamily="66" charset="0"/>
              </a:rPr>
              <a:t>M</a:t>
            </a:r>
            <a:r>
              <a:rPr lang="fr-CH" sz="8000" b="1" dirty="0" smtClean="0">
                <a:solidFill>
                  <a:srgbClr val="00B050"/>
                </a:solidFill>
                <a:latin typeface="Papyrus" pitchFamily="66" charset="0"/>
              </a:rPr>
              <a:t>é</a:t>
            </a:r>
            <a:r>
              <a:rPr lang="fr-CH" sz="8000" b="1" dirty="0" smtClean="0">
                <a:solidFill>
                  <a:srgbClr val="00B0F0"/>
                </a:solidFill>
                <a:latin typeface="Papyrus" pitchFamily="66" charset="0"/>
              </a:rPr>
              <a:t>c</a:t>
            </a:r>
            <a:r>
              <a:rPr lang="fr-CH" sz="8000" b="1" dirty="0" smtClean="0">
                <a:latin typeface="Papyrus" pitchFamily="66" charset="0"/>
              </a:rPr>
              <a:t>a</a:t>
            </a:r>
            <a:r>
              <a:rPr lang="fr-CH" sz="8000" b="1" dirty="0" smtClean="0">
                <a:solidFill>
                  <a:srgbClr val="FF0000"/>
                </a:solidFill>
                <a:latin typeface="Papyrus" pitchFamily="66" charset="0"/>
              </a:rPr>
              <a:t>n</a:t>
            </a:r>
            <a:r>
              <a:rPr lang="fr-CH" sz="8000" b="1" dirty="0" smtClean="0">
                <a:latin typeface="Papyrus" pitchFamily="66" charset="0"/>
              </a:rPr>
              <a:t>i</a:t>
            </a:r>
            <a:r>
              <a:rPr lang="fr-CH" sz="8000" b="1" dirty="0" smtClean="0">
                <a:solidFill>
                  <a:srgbClr val="00B050"/>
                </a:solidFill>
                <a:latin typeface="Papyrus" pitchFamily="66" charset="0"/>
              </a:rPr>
              <a:t>s</a:t>
            </a:r>
            <a:r>
              <a:rPr lang="fr-CH" sz="8000" b="1" dirty="0" smtClean="0">
                <a:latin typeface="Papyrus" pitchFamily="66" charset="0"/>
              </a:rPr>
              <a:t>m</a:t>
            </a:r>
            <a:r>
              <a:rPr lang="fr-CH" sz="8000" b="1" dirty="0" smtClean="0">
                <a:solidFill>
                  <a:srgbClr val="00B0F0"/>
                </a:solidFill>
                <a:latin typeface="Papyrus" pitchFamily="66" charset="0"/>
              </a:rPr>
              <a:t>e</a:t>
            </a:r>
            <a:r>
              <a:rPr lang="fr-CH" sz="8000" b="1" dirty="0" smtClean="0">
                <a:solidFill>
                  <a:srgbClr val="FF0000"/>
                </a:solidFill>
                <a:latin typeface="Papyrus" pitchFamily="66" charset="0"/>
              </a:rPr>
              <a:t>s</a:t>
            </a:r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 </a:t>
            </a:r>
            <a:b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</a:br>
            <a:r>
              <a:rPr lang="fr-FR" sz="4000" b="1" dirty="0" smtClean="0">
                <a:solidFill>
                  <a:srgbClr val="FF0000"/>
                </a:solidFill>
                <a:latin typeface="Papyrus" pitchFamily="66" charset="0"/>
              </a:rPr>
              <a:t>I</a:t>
            </a:r>
            <a:r>
              <a:rPr lang="fr-FR" sz="4000" b="1" dirty="0" smtClean="0">
                <a:solidFill>
                  <a:srgbClr val="00B0F0"/>
                </a:solidFill>
                <a:latin typeface="Papyrus" pitchFamily="66" charset="0"/>
              </a:rPr>
              <a:t>n</a:t>
            </a:r>
            <a:r>
              <a:rPr lang="fr-FR" sz="4000" b="1" dirty="0" smtClean="0">
                <a:solidFill>
                  <a:srgbClr val="FFC000"/>
                </a:solidFill>
                <a:latin typeface="Papyrus" pitchFamily="66" charset="0"/>
              </a:rPr>
              <a:t>t</a:t>
            </a:r>
            <a:r>
              <a:rPr lang="fr-FR" sz="4000" b="1" dirty="0" smtClean="0">
                <a:solidFill>
                  <a:srgbClr val="FF0000"/>
                </a:solidFill>
                <a:latin typeface="Papyrus" pitchFamily="66" charset="0"/>
              </a:rPr>
              <a:t>e</a:t>
            </a:r>
            <a:r>
              <a:rPr lang="fr-FR" sz="4000" b="1" dirty="0" smtClean="0">
                <a:solidFill>
                  <a:srgbClr val="92D050"/>
                </a:solidFill>
                <a:latin typeface="Papyrus" pitchFamily="66" charset="0"/>
              </a:rPr>
              <a:t>r</a:t>
            </a:r>
            <a:r>
              <a:rPr lang="fr-FR" sz="4000" b="1" dirty="0" smtClean="0">
                <a:solidFill>
                  <a:srgbClr val="7030A0"/>
                </a:solidFill>
                <a:latin typeface="Papyrus" pitchFamily="66" charset="0"/>
              </a:rPr>
              <a:t>a</a:t>
            </a:r>
            <a:r>
              <a:rPr lang="fr-FR" sz="4000" b="1" dirty="0" smtClean="0">
                <a:solidFill>
                  <a:srgbClr val="FF0000"/>
                </a:solidFill>
                <a:latin typeface="Papyrus" pitchFamily="66" charset="0"/>
              </a:rPr>
              <a:t>c</a:t>
            </a:r>
            <a:r>
              <a:rPr lang="fr-FR" sz="4000" b="1" dirty="0" smtClean="0">
                <a:solidFill>
                  <a:srgbClr val="FFC000"/>
                </a:solidFill>
                <a:latin typeface="Papyrus" pitchFamily="66" charset="0"/>
              </a:rPr>
              <a:t>t</a:t>
            </a:r>
            <a:r>
              <a:rPr lang="fr-FR" sz="4000" b="1" dirty="0" smtClean="0">
                <a:latin typeface="Papyrus" pitchFamily="66" charset="0"/>
              </a:rPr>
              <a:t>i</a:t>
            </a:r>
            <a:r>
              <a:rPr lang="fr-FR" sz="4000" b="1" dirty="0" smtClean="0">
                <a:solidFill>
                  <a:srgbClr val="00B0F0"/>
                </a:solidFill>
                <a:latin typeface="Papyrus" pitchFamily="66" charset="0"/>
              </a:rPr>
              <a:t>o</a:t>
            </a:r>
            <a:r>
              <a:rPr lang="fr-FR" sz="4000" b="1" dirty="0" smtClean="0">
                <a:solidFill>
                  <a:srgbClr val="92D050"/>
                </a:solidFill>
                <a:latin typeface="Papyrus" pitchFamily="66" charset="0"/>
              </a:rPr>
              <a:t>n</a:t>
            </a:r>
            <a:r>
              <a:rPr lang="fr-FR" sz="4000" b="1" dirty="0" smtClean="0">
                <a:solidFill>
                  <a:srgbClr val="FFC000"/>
                </a:solidFill>
                <a:latin typeface="Papyrus" pitchFamily="66" charset="0"/>
              </a:rPr>
              <a:t>s</a:t>
            </a:r>
            <a:r>
              <a:rPr lang="fr-FR" sz="4000" b="1" dirty="0" smtClean="0">
                <a:latin typeface="Papyrus" pitchFamily="66" charset="0"/>
              </a:rPr>
              <a:t> m</a:t>
            </a:r>
            <a:r>
              <a:rPr lang="fr-FR" sz="4000" b="1" dirty="0" smtClean="0">
                <a:solidFill>
                  <a:srgbClr val="FF0000"/>
                </a:solidFill>
                <a:latin typeface="Papyrus" pitchFamily="66" charset="0"/>
              </a:rPr>
              <a:t>é</a:t>
            </a:r>
            <a:r>
              <a:rPr lang="fr-FR" sz="4000" b="1" dirty="0" smtClean="0">
                <a:latin typeface="Papyrus" pitchFamily="66" charset="0"/>
              </a:rPr>
              <a:t>d</a:t>
            </a:r>
            <a:r>
              <a:rPr lang="fr-FR" sz="4000" b="1" dirty="0" smtClean="0">
                <a:solidFill>
                  <a:srgbClr val="FFC000"/>
                </a:solidFill>
                <a:latin typeface="Papyrus" pitchFamily="66" charset="0"/>
              </a:rPr>
              <a:t>i</a:t>
            </a:r>
            <a:r>
              <a:rPr lang="fr-FR" sz="4000" b="1" dirty="0" smtClean="0">
                <a:solidFill>
                  <a:srgbClr val="00B0F0"/>
                </a:solidFill>
                <a:latin typeface="Papyrus" pitchFamily="66" charset="0"/>
              </a:rPr>
              <a:t>c</a:t>
            </a:r>
            <a:r>
              <a:rPr lang="fr-FR" sz="4000" b="1" dirty="0" smtClean="0">
                <a:solidFill>
                  <a:srgbClr val="FFC000"/>
                </a:solidFill>
                <a:latin typeface="Papyrus" pitchFamily="66" charset="0"/>
              </a:rPr>
              <a:t>a</a:t>
            </a:r>
            <a:r>
              <a:rPr lang="fr-FR" sz="4000" b="1" dirty="0" smtClean="0">
                <a:solidFill>
                  <a:srgbClr val="92D050"/>
                </a:solidFill>
                <a:latin typeface="Papyrus" pitchFamily="66" charset="0"/>
              </a:rPr>
              <a:t>m</a:t>
            </a:r>
            <a:r>
              <a:rPr lang="fr-FR" sz="4000" b="1" dirty="0" smtClean="0">
                <a:solidFill>
                  <a:srgbClr val="FF0000"/>
                </a:solidFill>
                <a:latin typeface="Papyrus" pitchFamily="66" charset="0"/>
              </a:rPr>
              <a:t>e</a:t>
            </a:r>
            <a:r>
              <a:rPr lang="fr-FR" sz="4000" b="1" dirty="0" smtClean="0">
                <a:solidFill>
                  <a:srgbClr val="92D050"/>
                </a:solidFill>
                <a:latin typeface="Papyrus" pitchFamily="66" charset="0"/>
              </a:rPr>
              <a:t>n</a:t>
            </a:r>
            <a:r>
              <a:rPr lang="fr-FR" sz="4000" b="1" dirty="0" smtClean="0">
                <a:solidFill>
                  <a:srgbClr val="7030A0"/>
                </a:solidFill>
                <a:latin typeface="Papyrus" pitchFamily="66" charset="0"/>
              </a:rPr>
              <a:t>t</a:t>
            </a:r>
            <a:r>
              <a:rPr lang="fr-FR" sz="4000" b="1" dirty="0" smtClean="0">
                <a:solidFill>
                  <a:srgbClr val="FFC000"/>
                </a:solidFill>
                <a:latin typeface="Papyrus" pitchFamily="66" charset="0"/>
              </a:rPr>
              <a:t>e</a:t>
            </a:r>
            <a:r>
              <a:rPr lang="fr-FR" sz="4000" b="1" dirty="0" smtClean="0">
                <a:solidFill>
                  <a:srgbClr val="FF0000"/>
                </a:solidFill>
                <a:latin typeface="Papyrus" pitchFamily="66" charset="0"/>
              </a:rPr>
              <a:t>u</a:t>
            </a:r>
            <a:r>
              <a:rPr lang="fr-FR" sz="4000" b="1" dirty="0" smtClean="0">
                <a:solidFill>
                  <a:srgbClr val="92D050"/>
                </a:solidFill>
                <a:latin typeface="Papyrus" pitchFamily="66" charset="0"/>
              </a:rPr>
              <a:t>s</a:t>
            </a:r>
            <a:r>
              <a:rPr lang="fr-FR" sz="4000" b="1" dirty="0" smtClean="0">
                <a:solidFill>
                  <a:srgbClr val="00B0F0"/>
                </a:solidFill>
                <a:latin typeface="Papyrus" pitchFamily="66" charset="0"/>
              </a:rPr>
              <a:t>e</a:t>
            </a:r>
            <a:r>
              <a:rPr lang="fr-FR" sz="4000" b="1" dirty="0" smtClean="0">
                <a:solidFill>
                  <a:schemeClr val="accent4"/>
                </a:solidFill>
                <a:latin typeface="Papyrus" pitchFamily="66" charset="0"/>
              </a:rPr>
              <a:t>s</a:t>
            </a:r>
            <a:endParaRPr lang="fr-CH" sz="4000" dirty="0">
              <a:latin typeface="Papyru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80928"/>
            <a:ext cx="8686800" cy="34172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dirty="0" smtClean="0">
                <a:latin typeface="Papyrus" pitchFamily="66" charset="0"/>
              </a:rPr>
              <a:t> -</a:t>
            </a:r>
            <a:r>
              <a:rPr lang="fr-CH" b="1" dirty="0" smtClean="0">
                <a:solidFill>
                  <a:srgbClr val="FF0000"/>
                </a:solidFill>
                <a:latin typeface="Papyrus" pitchFamily="66" charset="0"/>
              </a:rPr>
              <a:t>A</a:t>
            </a:r>
            <a:r>
              <a:rPr lang="fr-CH" b="1" dirty="0" smtClean="0">
                <a:latin typeface="Papyrus" pitchFamily="66" charset="0"/>
              </a:rPr>
              <a:t>bsorption</a:t>
            </a:r>
            <a:r>
              <a:rPr lang="fr-CH" dirty="0" smtClean="0">
                <a:latin typeface="Papyrus" pitchFamily="66" charset="0"/>
              </a:rPr>
              <a:t> </a:t>
            </a:r>
            <a:endParaRPr lang="fr-CH" sz="1700" dirty="0" smtClean="0">
              <a:latin typeface="Papyrus" pitchFamily="66" charset="0"/>
            </a:endParaRPr>
          </a:p>
          <a:p>
            <a:pPr>
              <a:buNone/>
            </a:pPr>
            <a:r>
              <a:rPr lang="fr-CH" dirty="0" smtClean="0">
                <a:latin typeface="Papyrus" pitchFamily="66" charset="0"/>
              </a:rPr>
              <a:t>-</a:t>
            </a:r>
            <a:r>
              <a:rPr lang="fr-CH" b="1" dirty="0" smtClean="0">
                <a:solidFill>
                  <a:srgbClr val="00B050"/>
                </a:solidFill>
                <a:latin typeface="Papyrus" pitchFamily="66" charset="0"/>
              </a:rPr>
              <a:t>T</a:t>
            </a:r>
            <a:r>
              <a:rPr lang="fr-CH" b="1" dirty="0" smtClean="0">
                <a:latin typeface="Papyrus" pitchFamily="66" charset="0"/>
              </a:rPr>
              <a:t>ransport</a:t>
            </a:r>
            <a:r>
              <a:rPr lang="fr-CH" dirty="0" smtClean="0">
                <a:latin typeface="Papyrus" pitchFamily="66" charset="0"/>
              </a:rPr>
              <a:t> </a:t>
            </a:r>
            <a:endParaRPr lang="fr-CH" sz="1700" dirty="0" smtClean="0">
              <a:latin typeface="Papyrus" pitchFamily="66" charset="0"/>
            </a:endParaRPr>
          </a:p>
          <a:p>
            <a:pPr>
              <a:buNone/>
            </a:pPr>
            <a:r>
              <a:rPr lang="fr-CH" dirty="0" smtClean="0">
                <a:latin typeface="Papyrus" pitchFamily="66" charset="0"/>
              </a:rPr>
              <a:t>-</a:t>
            </a:r>
            <a:r>
              <a:rPr lang="fr-CH" b="1" dirty="0" smtClean="0">
                <a:solidFill>
                  <a:schemeClr val="accent6">
                    <a:lumMod val="75000"/>
                  </a:schemeClr>
                </a:solidFill>
                <a:latin typeface="Papyrus" pitchFamily="66" charset="0"/>
              </a:rPr>
              <a:t>E</a:t>
            </a:r>
            <a:r>
              <a:rPr lang="fr-CH" b="1" dirty="0" smtClean="0">
                <a:latin typeface="Papyrus" pitchFamily="66" charset="0"/>
              </a:rPr>
              <a:t>limination</a:t>
            </a:r>
            <a:endParaRPr lang="fr-CH" sz="1400" dirty="0" smtClean="0">
              <a:latin typeface="Papyrus" pitchFamily="66" charset="0"/>
            </a:endParaRPr>
          </a:p>
          <a:p>
            <a:pPr>
              <a:buNone/>
            </a:pPr>
            <a:r>
              <a:rPr lang="fr-CH" dirty="0" smtClean="0">
                <a:latin typeface="Papyrus" pitchFamily="66" charset="0"/>
              </a:rPr>
              <a:t>-</a:t>
            </a:r>
            <a:r>
              <a:rPr lang="fr-CH" b="1" dirty="0" smtClean="0">
                <a:solidFill>
                  <a:srgbClr val="0070C0"/>
                </a:solidFill>
                <a:latin typeface="Papyrus" pitchFamily="66" charset="0"/>
              </a:rPr>
              <a:t>M</a:t>
            </a:r>
            <a:r>
              <a:rPr lang="fr-CH" b="1" dirty="0" smtClean="0">
                <a:latin typeface="Papyrus" pitchFamily="66" charset="0"/>
              </a:rPr>
              <a:t>étabolisme</a:t>
            </a:r>
            <a:endParaRPr lang="fr-CH" sz="1800" dirty="0">
              <a:latin typeface="Papyrus" pitchFamily="66" charset="0"/>
            </a:endParaRPr>
          </a:p>
        </p:txBody>
      </p:sp>
      <p:pic>
        <p:nvPicPr>
          <p:cNvPr id="4" name="Picture 2" descr="E:\Présentations\phot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48680"/>
            <a:ext cx="792088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I</a:t>
            </a:r>
            <a:r>
              <a:rPr lang="fr-FR" b="1" dirty="0" smtClean="0">
                <a:solidFill>
                  <a:srgbClr val="00B0F0"/>
                </a:solidFill>
                <a:latin typeface="Papyrus" pitchFamily="66" charset="0"/>
              </a:rPr>
              <a:t>n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t</a:t>
            </a:r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e</a:t>
            </a:r>
            <a:r>
              <a:rPr lang="fr-FR" b="1" dirty="0" smtClean="0">
                <a:solidFill>
                  <a:srgbClr val="92D050"/>
                </a:solidFill>
                <a:latin typeface="Papyrus" pitchFamily="66" charset="0"/>
              </a:rPr>
              <a:t>r</a:t>
            </a:r>
            <a:r>
              <a:rPr lang="fr-FR" b="1" dirty="0" smtClean="0">
                <a:solidFill>
                  <a:srgbClr val="7030A0"/>
                </a:solidFill>
                <a:latin typeface="Papyrus" pitchFamily="66" charset="0"/>
              </a:rPr>
              <a:t>a</a:t>
            </a:r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c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t</a:t>
            </a:r>
            <a:r>
              <a:rPr lang="fr-FR" b="1" dirty="0" smtClean="0">
                <a:latin typeface="Papyrus" pitchFamily="66" charset="0"/>
              </a:rPr>
              <a:t>i</a:t>
            </a:r>
            <a:r>
              <a:rPr lang="fr-FR" b="1" dirty="0" smtClean="0">
                <a:solidFill>
                  <a:srgbClr val="00B0F0"/>
                </a:solidFill>
                <a:latin typeface="Papyrus" pitchFamily="66" charset="0"/>
              </a:rPr>
              <a:t>o</a:t>
            </a:r>
            <a:r>
              <a:rPr lang="fr-FR" b="1" dirty="0" smtClean="0">
                <a:solidFill>
                  <a:srgbClr val="92D050"/>
                </a:solidFill>
                <a:latin typeface="Papyrus" pitchFamily="66" charset="0"/>
              </a:rPr>
              <a:t>n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s</a:t>
            </a:r>
            <a:r>
              <a:rPr lang="fr-FR" b="1" dirty="0" smtClean="0">
                <a:latin typeface="Papyrus" pitchFamily="66" charset="0"/>
              </a:rPr>
              <a:t> m</a:t>
            </a:r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é</a:t>
            </a:r>
            <a:r>
              <a:rPr lang="fr-FR" b="1" dirty="0" smtClean="0">
                <a:latin typeface="Papyrus" pitchFamily="66" charset="0"/>
              </a:rPr>
              <a:t>d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i</a:t>
            </a:r>
            <a:r>
              <a:rPr lang="fr-FR" b="1" dirty="0" smtClean="0">
                <a:solidFill>
                  <a:srgbClr val="00B0F0"/>
                </a:solidFill>
                <a:latin typeface="Papyrus" pitchFamily="66" charset="0"/>
              </a:rPr>
              <a:t>c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a</a:t>
            </a:r>
            <a:r>
              <a:rPr lang="fr-FR" b="1" dirty="0" smtClean="0">
                <a:solidFill>
                  <a:srgbClr val="92D050"/>
                </a:solidFill>
                <a:latin typeface="Papyrus" pitchFamily="66" charset="0"/>
              </a:rPr>
              <a:t>m</a:t>
            </a:r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e</a:t>
            </a:r>
            <a:r>
              <a:rPr lang="fr-FR" b="1" dirty="0" smtClean="0">
                <a:solidFill>
                  <a:srgbClr val="92D050"/>
                </a:solidFill>
                <a:latin typeface="Papyrus" pitchFamily="66" charset="0"/>
              </a:rPr>
              <a:t>n</a:t>
            </a:r>
            <a:r>
              <a:rPr lang="fr-FR" b="1" dirty="0" smtClean="0">
                <a:solidFill>
                  <a:srgbClr val="7030A0"/>
                </a:solidFill>
                <a:latin typeface="Papyrus" pitchFamily="66" charset="0"/>
              </a:rPr>
              <a:t>t</a:t>
            </a:r>
            <a:r>
              <a:rPr lang="fr-FR" b="1" dirty="0" smtClean="0">
                <a:solidFill>
                  <a:srgbClr val="FFC000"/>
                </a:solidFill>
                <a:latin typeface="Papyrus" pitchFamily="66" charset="0"/>
              </a:rPr>
              <a:t>e</a:t>
            </a:r>
            <a:r>
              <a:rPr lang="fr-FR" b="1" dirty="0" smtClean="0">
                <a:solidFill>
                  <a:srgbClr val="FF0000"/>
                </a:solidFill>
                <a:latin typeface="Papyrus" pitchFamily="66" charset="0"/>
              </a:rPr>
              <a:t>u</a:t>
            </a:r>
            <a:r>
              <a:rPr lang="fr-FR" b="1" dirty="0" smtClean="0">
                <a:solidFill>
                  <a:srgbClr val="92D050"/>
                </a:solidFill>
                <a:latin typeface="Papyrus" pitchFamily="66" charset="0"/>
              </a:rPr>
              <a:t>s</a:t>
            </a:r>
            <a:r>
              <a:rPr lang="fr-FR" b="1" dirty="0" smtClean="0">
                <a:solidFill>
                  <a:srgbClr val="00B0F0"/>
                </a:solidFill>
                <a:latin typeface="Papyrus" pitchFamily="66" charset="0"/>
              </a:rPr>
              <a:t>e</a:t>
            </a:r>
            <a:r>
              <a:rPr lang="fr-FR" b="1" dirty="0" smtClean="0">
                <a:solidFill>
                  <a:schemeClr val="accent4"/>
                </a:solidFill>
                <a:latin typeface="Papyrus" pitchFamily="66" charset="0"/>
              </a:rPr>
              <a:t>s</a:t>
            </a:r>
            <a:r>
              <a:rPr lang="fr-CH" dirty="0" smtClean="0">
                <a:latin typeface="Papyrus" pitchFamily="66" charset="0"/>
              </a:rPr>
              <a:t> </a:t>
            </a:r>
            <a:r>
              <a:rPr lang="fr-CH" sz="8800" dirty="0" smtClean="0">
                <a:solidFill>
                  <a:srgbClr val="FF0000"/>
                </a:solidFill>
                <a:latin typeface="Papyrus" pitchFamily="66" charset="0"/>
              </a:rPr>
              <a:t>!</a:t>
            </a:r>
            <a:r>
              <a:rPr lang="fr-CH" sz="8800" dirty="0" smtClean="0">
                <a:solidFill>
                  <a:srgbClr val="00B0F0"/>
                </a:solidFill>
                <a:latin typeface="Papyrus" pitchFamily="66" charset="0"/>
              </a:rPr>
              <a:t>!</a:t>
            </a:r>
            <a:r>
              <a:rPr lang="fr-CH" sz="8800" dirty="0" smtClean="0">
                <a:solidFill>
                  <a:srgbClr val="FFC000"/>
                </a:solidFill>
                <a:latin typeface="Papyrus" pitchFamily="66" charset="0"/>
              </a:rPr>
              <a:t>!</a:t>
            </a:r>
            <a:br>
              <a:rPr lang="fr-CH" sz="8800" dirty="0" smtClean="0">
                <a:solidFill>
                  <a:srgbClr val="FFC000"/>
                </a:solidFill>
                <a:latin typeface="Papyrus" pitchFamily="66" charset="0"/>
              </a:rPr>
            </a:br>
            <a:r>
              <a:rPr lang="fr-CH" u="sng" dirty="0" smtClean="0">
                <a:solidFill>
                  <a:srgbClr val="FF0000"/>
                </a:solidFill>
                <a:latin typeface="Papyrus" pitchFamily="66" charset="0"/>
              </a:rPr>
              <a:t>Q</a:t>
            </a:r>
            <a:r>
              <a:rPr lang="fr-CH" u="sng" dirty="0" smtClean="0">
                <a:solidFill>
                  <a:srgbClr val="00B050"/>
                </a:solidFill>
                <a:latin typeface="Papyrus" pitchFamily="66" charset="0"/>
              </a:rPr>
              <a:t>u</a:t>
            </a:r>
            <a:r>
              <a:rPr lang="fr-CH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pyrus" pitchFamily="66" charset="0"/>
              </a:rPr>
              <a:t>e</a:t>
            </a:r>
            <a:r>
              <a:rPr lang="fr-CH" u="sng" dirty="0" smtClean="0">
                <a:solidFill>
                  <a:srgbClr val="00B050"/>
                </a:solidFill>
                <a:latin typeface="Papyrus" pitchFamily="66" charset="0"/>
              </a:rPr>
              <a:t>l</a:t>
            </a:r>
            <a:r>
              <a:rPr lang="fr-CH" u="sng" dirty="0" smtClean="0">
                <a:solidFill>
                  <a:srgbClr val="FFC000"/>
                </a:solidFill>
                <a:latin typeface="Papyrus" pitchFamily="66" charset="0"/>
              </a:rPr>
              <a:t>l</a:t>
            </a:r>
            <a:r>
              <a:rPr lang="fr-CH" u="sng" dirty="0" smtClean="0">
                <a:solidFill>
                  <a:srgbClr val="00B0F0"/>
                </a:solidFill>
                <a:latin typeface="Papyrus" pitchFamily="66" charset="0"/>
              </a:rPr>
              <a:t>e</a:t>
            </a:r>
            <a:r>
              <a:rPr lang="fr-CH" u="sng" dirty="0" smtClean="0">
                <a:solidFill>
                  <a:srgbClr val="FFC000"/>
                </a:solidFill>
                <a:latin typeface="Papyrus" pitchFamily="66" charset="0"/>
              </a:rPr>
              <a:t>s </a:t>
            </a:r>
            <a:r>
              <a:rPr lang="fr-CH" u="sng" dirty="0" smtClean="0">
                <a:solidFill>
                  <a:srgbClr val="FF0000"/>
                </a:solidFill>
                <a:latin typeface="Papyrus" pitchFamily="66" charset="0"/>
              </a:rPr>
              <a:t>q</a:t>
            </a:r>
            <a:r>
              <a:rPr lang="fr-CH" u="sng" dirty="0" smtClean="0">
                <a:solidFill>
                  <a:srgbClr val="FFC000"/>
                </a:solidFill>
                <a:latin typeface="Papyrus" pitchFamily="66" charset="0"/>
              </a:rPr>
              <a:t>u</a:t>
            </a:r>
            <a:r>
              <a:rPr lang="fr-CH" u="sng" dirty="0" smtClean="0">
                <a:solidFill>
                  <a:srgbClr val="00B050"/>
                </a:solidFill>
                <a:latin typeface="Papyrus" pitchFamily="66" charset="0"/>
              </a:rPr>
              <a:t>e</a:t>
            </a:r>
            <a:r>
              <a:rPr lang="fr-CH" u="sng" dirty="0" smtClean="0">
                <a:solidFill>
                  <a:srgbClr val="FF0000"/>
                </a:solidFill>
                <a:latin typeface="Papyrus" pitchFamily="66" charset="0"/>
              </a:rPr>
              <a:t>s</a:t>
            </a:r>
            <a:r>
              <a:rPr lang="fr-CH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pyrus" pitchFamily="66" charset="0"/>
              </a:rPr>
              <a:t>t</a:t>
            </a:r>
            <a:r>
              <a:rPr lang="fr-CH" u="sng" dirty="0" smtClean="0">
                <a:solidFill>
                  <a:srgbClr val="FFC000"/>
                </a:solidFill>
                <a:latin typeface="Papyrus" pitchFamily="66" charset="0"/>
              </a:rPr>
              <a:t>i</a:t>
            </a:r>
            <a:r>
              <a:rPr lang="fr-CH" u="sng" dirty="0" smtClean="0">
                <a:solidFill>
                  <a:srgbClr val="00B050"/>
                </a:solidFill>
                <a:latin typeface="Papyrus" pitchFamily="66" charset="0"/>
              </a:rPr>
              <a:t>o</a:t>
            </a:r>
            <a:r>
              <a:rPr lang="fr-CH" u="sng" dirty="0" smtClean="0">
                <a:solidFill>
                  <a:srgbClr val="FF0000"/>
                </a:solidFill>
                <a:latin typeface="Papyrus" pitchFamily="66" charset="0"/>
              </a:rPr>
              <a:t>n</a:t>
            </a:r>
            <a:r>
              <a:rPr lang="fr-CH" u="sng" dirty="0" smtClean="0">
                <a:solidFill>
                  <a:srgbClr val="FFC000"/>
                </a:solidFill>
                <a:latin typeface="Papyrus" pitchFamily="66" charset="0"/>
              </a:rPr>
              <a:t>s</a:t>
            </a:r>
            <a:endParaRPr lang="fr-CH" u="sng" dirty="0">
              <a:solidFill>
                <a:srgbClr val="00B0F0"/>
              </a:solidFill>
              <a:latin typeface="Papyru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204864"/>
            <a:ext cx="8435280" cy="39212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CH" dirty="0" smtClean="0">
                <a:latin typeface="Papyrus" pitchFamily="66" charset="0"/>
              </a:rPr>
              <a:t>-Quelles conséquences?</a:t>
            </a:r>
            <a:r>
              <a:rPr lang="fr-CH" sz="1900" dirty="0" smtClean="0">
                <a:latin typeface="Papyrus" pitchFamily="66" charset="0"/>
              </a:rPr>
              <a:t> /</a:t>
            </a:r>
            <a:r>
              <a:rPr lang="fr-CH" sz="1300" dirty="0" smtClean="0">
                <a:latin typeface="Papyrus" pitchFamily="66" charset="0"/>
              </a:rPr>
              <a:t>EII ?  Manque ou surdosage?</a:t>
            </a:r>
          </a:p>
          <a:p>
            <a:pPr>
              <a:buNone/>
            </a:pPr>
            <a:r>
              <a:rPr lang="fr-CH" dirty="0" smtClean="0">
                <a:latin typeface="Papyrus" pitchFamily="66" charset="0"/>
              </a:rPr>
              <a:t>-</a:t>
            </a:r>
            <a:r>
              <a:rPr lang="fr-CH" u="sng" dirty="0" smtClean="0">
                <a:latin typeface="Papyrus" pitchFamily="66" charset="0"/>
              </a:rPr>
              <a:t>Importante</a:t>
            </a:r>
            <a:r>
              <a:rPr lang="fr-CH" dirty="0" smtClean="0">
                <a:latin typeface="Papyrus" pitchFamily="66" charset="0"/>
              </a:rPr>
              <a:t>?/ </a:t>
            </a:r>
            <a:r>
              <a:rPr lang="fr-CH" sz="1500" dirty="0" smtClean="0">
                <a:latin typeface="Papyrus" pitchFamily="66" charset="0"/>
              </a:rPr>
              <a:t>Danger vs sans conséquences? Retarde la guérison?</a:t>
            </a:r>
          </a:p>
          <a:p>
            <a:pPr>
              <a:buNone/>
            </a:pPr>
            <a:r>
              <a:rPr lang="fr-CH" dirty="0" smtClean="0">
                <a:latin typeface="Papyrus" pitchFamily="66" charset="0"/>
              </a:rPr>
              <a:t>-</a:t>
            </a:r>
            <a:r>
              <a:rPr lang="fr-CH" u="sng" dirty="0" smtClean="0">
                <a:latin typeface="Papyrus" pitchFamily="66" charset="0"/>
              </a:rPr>
              <a:t>Fréquente</a:t>
            </a:r>
            <a:r>
              <a:rPr lang="fr-CH" dirty="0" smtClean="0">
                <a:latin typeface="Papyrus" pitchFamily="66" charset="0"/>
              </a:rPr>
              <a:t>?/</a:t>
            </a:r>
            <a:r>
              <a:rPr lang="fr-CH" sz="1500" dirty="0" smtClean="0">
                <a:latin typeface="Papyrus" pitchFamily="66" charset="0"/>
              </a:rPr>
              <a:t>Mais aussi médicaments souvent prescrit?</a:t>
            </a:r>
          </a:p>
          <a:p>
            <a:pPr>
              <a:buNone/>
            </a:pPr>
            <a:r>
              <a:rPr lang="fr-CH" dirty="0" smtClean="0">
                <a:latin typeface="Papyrus" pitchFamily="66" charset="0"/>
              </a:rPr>
              <a:t>-Intéressante?/ </a:t>
            </a:r>
            <a:r>
              <a:rPr lang="fr-CH" sz="1500" dirty="0" smtClean="0">
                <a:latin typeface="Papyrus" pitchFamily="66" charset="0"/>
              </a:rPr>
              <a:t>Curiosité!</a:t>
            </a:r>
          </a:p>
          <a:p>
            <a:pPr>
              <a:buNone/>
            </a:pPr>
            <a:r>
              <a:rPr lang="fr-CH" dirty="0" smtClean="0">
                <a:latin typeface="Papyrus" pitchFamily="66" charset="0"/>
              </a:rPr>
              <a:t>-Pratique ?/ </a:t>
            </a:r>
            <a:r>
              <a:rPr lang="fr-CH" sz="1500" dirty="0" smtClean="0">
                <a:latin typeface="Papyrus" pitchFamily="66" charset="0"/>
              </a:rPr>
              <a:t>Ex: manque = augmenter traitement</a:t>
            </a:r>
          </a:p>
          <a:p>
            <a:pPr>
              <a:buNone/>
            </a:pPr>
            <a:r>
              <a:rPr lang="fr-CH" dirty="0" smtClean="0">
                <a:latin typeface="Papyrus" pitchFamily="66" charset="0"/>
              </a:rPr>
              <a:t>-Bénéfique?/ </a:t>
            </a:r>
            <a:r>
              <a:rPr lang="fr-CH" sz="1500" dirty="0" smtClean="0">
                <a:latin typeface="Papyrus" pitchFamily="66" charset="0"/>
              </a:rPr>
              <a:t>Si EII= Effet recherché /Ex: EII sédatif, EII Hypotension… </a:t>
            </a:r>
          </a:p>
          <a:p>
            <a:pPr>
              <a:buNone/>
            </a:pPr>
            <a:endParaRPr lang="fr-CH" sz="1400" dirty="0" smtClean="0">
              <a:latin typeface="Papyrus" pitchFamily="66" charset="0"/>
            </a:endParaRPr>
          </a:p>
          <a:p>
            <a:pPr>
              <a:buNone/>
            </a:pPr>
            <a:r>
              <a:rPr lang="fr-CH" sz="2600" dirty="0" smtClean="0">
                <a:latin typeface="Papyrus" pitchFamily="66" charset="0"/>
              </a:rPr>
              <a:t>	</a:t>
            </a:r>
          </a:p>
          <a:p>
            <a:pPr>
              <a:buNone/>
            </a:pPr>
            <a:r>
              <a:rPr lang="fr-CH" sz="2600" dirty="0" smtClean="0">
                <a:latin typeface="Papyrus" pitchFamily="66" charset="0"/>
              </a:rPr>
              <a:t>	</a:t>
            </a:r>
            <a:endParaRPr lang="fr-CH" dirty="0" smtClean="0">
              <a:latin typeface="Papyrus" pitchFamily="66" charset="0"/>
            </a:endParaRPr>
          </a:p>
        </p:txBody>
      </p:sp>
      <p:pic>
        <p:nvPicPr>
          <p:cNvPr id="1026" name="Picture 2" descr="E:\Présentations\information caractè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7241" y="5085184"/>
            <a:ext cx="1656184" cy="1368152"/>
          </a:xfrm>
          <a:prstGeom prst="rect">
            <a:avLst/>
          </a:prstGeom>
          <a:noFill/>
        </p:spPr>
      </p:pic>
      <p:pic>
        <p:nvPicPr>
          <p:cNvPr id="4" name="Picture 2" descr="E:\Présentations\phot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764704"/>
            <a:ext cx="874018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>
            <a:normAutofit fontScale="90000"/>
          </a:bodyPr>
          <a:lstStyle/>
          <a:p>
            <a:pPr marL="0" indent="0"/>
            <a:r>
              <a:rPr lang="fr-CH" sz="4900" b="1" dirty="0" smtClean="0">
                <a:solidFill>
                  <a:srgbClr val="92D050"/>
                </a:solidFill>
                <a:latin typeface="Papyrus" pitchFamily="66" charset="0"/>
              </a:rPr>
              <a:t>E</a:t>
            </a:r>
            <a:r>
              <a:rPr lang="fr-CH" sz="4900" b="1" dirty="0" smtClean="0">
                <a:solidFill>
                  <a:srgbClr val="FF0000"/>
                </a:solidFill>
                <a:latin typeface="Papyrus" pitchFamily="66" charset="0"/>
              </a:rPr>
              <a:t>x</a:t>
            </a:r>
            <a:r>
              <a:rPr lang="fr-CH" sz="4900" b="1" dirty="0" smtClean="0">
                <a:solidFill>
                  <a:srgbClr val="FFC000"/>
                </a:solidFill>
                <a:latin typeface="Papyrus" pitchFamily="66" charset="0"/>
              </a:rPr>
              <a:t>e</a:t>
            </a:r>
            <a:r>
              <a:rPr lang="fr-CH" sz="4900" b="1" dirty="0" smtClean="0">
                <a:solidFill>
                  <a:srgbClr val="00B0F0"/>
                </a:solidFill>
                <a:latin typeface="Papyrus" pitchFamily="66" charset="0"/>
              </a:rPr>
              <a:t>r</a:t>
            </a:r>
            <a:r>
              <a:rPr lang="fr-CH" sz="4900" b="1" dirty="0" smtClean="0">
                <a:solidFill>
                  <a:srgbClr val="92D050"/>
                </a:solidFill>
                <a:latin typeface="Papyrus" pitchFamily="66" charset="0"/>
              </a:rPr>
              <a:t>c</a:t>
            </a:r>
            <a:r>
              <a:rPr lang="fr-CH" sz="4900" b="1" dirty="0" smtClean="0">
                <a:latin typeface="Papyrus" pitchFamily="66" charset="0"/>
              </a:rPr>
              <a:t>i</a:t>
            </a:r>
            <a:r>
              <a:rPr lang="fr-CH" sz="4900" b="1" dirty="0" smtClean="0">
                <a:solidFill>
                  <a:srgbClr val="FF0000"/>
                </a:solidFill>
                <a:latin typeface="Papyrus" pitchFamily="66" charset="0"/>
              </a:rPr>
              <a:t>c</a:t>
            </a:r>
            <a:r>
              <a:rPr lang="fr-CH" sz="4900" b="1" dirty="0" smtClean="0">
                <a:solidFill>
                  <a:srgbClr val="FFC000"/>
                </a:solidFill>
                <a:latin typeface="Papyrus" pitchFamily="66" charset="0"/>
              </a:rPr>
              <a:t>e</a:t>
            </a:r>
            <a:r>
              <a:rPr lang="fr-CH" sz="4900" b="1" dirty="0" smtClean="0">
                <a:latin typeface="Papyrus" pitchFamily="66" charset="0"/>
              </a:rPr>
              <a:t> </a:t>
            </a:r>
            <a:r>
              <a:rPr lang="fr-CH" sz="4900" b="1" dirty="0" smtClean="0">
                <a:solidFill>
                  <a:srgbClr val="00B0F0"/>
                </a:solidFill>
                <a:latin typeface="Papyrus" pitchFamily="66" charset="0"/>
              </a:rPr>
              <a:t>p</a:t>
            </a:r>
            <a:r>
              <a:rPr lang="fr-CH" sz="4900" b="1" dirty="0" smtClean="0">
                <a:solidFill>
                  <a:srgbClr val="92D050"/>
                </a:solidFill>
                <a:latin typeface="Papyrus" pitchFamily="66" charset="0"/>
              </a:rPr>
              <a:t>r</a:t>
            </a:r>
            <a:r>
              <a:rPr lang="fr-CH" sz="4900" b="1" dirty="0" smtClean="0">
                <a:solidFill>
                  <a:srgbClr val="FF0000"/>
                </a:solidFill>
                <a:latin typeface="Papyrus" pitchFamily="66" charset="0"/>
              </a:rPr>
              <a:t>a</a:t>
            </a:r>
            <a:r>
              <a:rPr lang="fr-CH" sz="4900" b="1" dirty="0" smtClean="0">
                <a:latin typeface="Papyrus" pitchFamily="66" charset="0"/>
              </a:rPr>
              <a:t>t</a:t>
            </a:r>
            <a:r>
              <a:rPr lang="fr-CH" sz="4900" b="1" dirty="0" smtClean="0">
                <a:solidFill>
                  <a:srgbClr val="00B0F0"/>
                </a:solidFill>
                <a:latin typeface="Papyrus" pitchFamily="66" charset="0"/>
              </a:rPr>
              <a:t>i</a:t>
            </a:r>
            <a:r>
              <a:rPr lang="fr-CH" sz="4900" b="1" dirty="0" smtClean="0">
                <a:solidFill>
                  <a:srgbClr val="FFC000"/>
                </a:solidFill>
                <a:latin typeface="Papyrus" pitchFamily="66" charset="0"/>
              </a:rPr>
              <a:t>q</a:t>
            </a:r>
            <a:r>
              <a:rPr lang="fr-CH" sz="4900" b="1" dirty="0" smtClean="0">
                <a:solidFill>
                  <a:srgbClr val="92D050"/>
                </a:solidFill>
                <a:latin typeface="Papyrus" pitchFamily="66" charset="0"/>
              </a:rPr>
              <a:t>u</a:t>
            </a:r>
            <a:r>
              <a:rPr lang="fr-CH" sz="4900" b="1" dirty="0" smtClean="0">
                <a:solidFill>
                  <a:srgbClr val="FF0000"/>
                </a:solidFill>
                <a:latin typeface="Papyrus" pitchFamily="66" charset="0"/>
              </a:rPr>
              <a:t>e/ </a:t>
            </a:r>
            <a:r>
              <a:rPr lang="fr-CH" sz="4900" b="1" dirty="0" smtClean="0">
                <a:latin typeface="Papyrus" pitchFamily="66" charset="0"/>
              </a:rPr>
              <a:t>E</a:t>
            </a:r>
            <a:r>
              <a:rPr lang="fr-CH" sz="4900" b="1" dirty="0" smtClean="0">
                <a:solidFill>
                  <a:srgbClr val="92D050"/>
                </a:solidFill>
                <a:latin typeface="Papyrus" pitchFamily="66" charset="0"/>
              </a:rPr>
              <a:t>x</a:t>
            </a:r>
            <a:r>
              <a:rPr lang="fr-CH" sz="4900" b="1" dirty="0" smtClean="0">
                <a:solidFill>
                  <a:srgbClr val="FFC000"/>
                </a:solidFill>
                <a:latin typeface="Papyrus" pitchFamily="66" charset="0"/>
              </a:rPr>
              <a:t>:</a:t>
            </a:r>
            <a:r>
              <a:rPr lang="fr-CH" sz="4900" b="1" dirty="0" smtClean="0">
                <a:solidFill>
                  <a:srgbClr val="FF0000"/>
                </a:solidFill>
                <a:latin typeface="Papyrus" pitchFamily="66" charset="0"/>
              </a:rPr>
              <a:t> M</a:t>
            </a:r>
            <a:r>
              <a:rPr lang="fr-CH" sz="4900" b="1" dirty="0" smtClean="0">
                <a:solidFill>
                  <a:srgbClr val="92D050"/>
                </a:solidFill>
                <a:latin typeface="Papyrus" pitchFamily="66" charset="0"/>
              </a:rPr>
              <a:t>T</a:t>
            </a:r>
            <a:r>
              <a:rPr lang="fr-CH" sz="4900" b="1" dirty="0" smtClean="0">
                <a:solidFill>
                  <a:srgbClr val="FFC000"/>
                </a:solidFill>
                <a:latin typeface="Papyrus" pitchFamily="66" charset="0"/>
              </a:rPr>
              <a:t>D</a:t>
            </a:r>
            <a:r>
              <a:rPr lang="fr-CH" sz="1600" dirty="0" smtClean="0">
                <a:latin typeface="Papyrus" pitchFamily="66" charset="0"/>
              </a:rPr>
              <a:t/>
            </a:r>
            <a:br>
              <a:rPr lang="fr-CH" sz="1600" dirty="0" smtClean="0">
                <a:latin typeface="Papyrus" pitchFamily="66" charset="0"/>
              </a:rPr>
            </a:br>
            <a:r>
              <a:rPr lang="fr-CH" sz="1600" dirty="0" smtClean="0">
                <a:latin typeface="Papyrus" pitchFamily="66" charset="0"/>
                <a:hlinkClick r:id="rId2"/>
              </a:rPr>
              <a:t>http://compendium.ch/home/fr</a:t>
            </a:r>
            <a:r>
              <a:rPr lang="fr-CH" sz="1600" dirty="0" smtClean="0">
                <a:latin typeface="Papyrus" pitchFamily="66" charset="0"/>
              </a:rPr>
              <a:t/>
            </a:r>
            <a:br>
              <a:rPr lang="fr-CH" sz="1600" dirty="0" smtClean="0">
                <a:latin typeface="Papyrus" pitchFamily="66" charset="0"/>
              </a:rPr>
            </a:br>
            <a:r>
              <a:rPr lang="fr-CH" dirty="0" smtClean="0">
                <a:latin typeface="Papyrus" pitchFamily="66" charset="0"/>
              </a:rPr>
              <a:t/>
            </a:r>
            <a:br>
              <a:rPr lang="fr-CH" dirty="0" smtClean="0">
                <a:latin typeface="Papyrus" pitchFamily="66" charset="0"/>
              </a:rPr>
            </a:br>
            <a:r>
              <a:rPr lang="fr-CH" dirty="0" smtClean="0">
                <a:latin typeface="Papyrus" pitchFamily="66" charset="0"/>
              </a:rPr>
              <a:t/>
            </a:r>
            <a:br>
              <a:rPr lang="fr-CH" dirty="0" smtClean="0">
                <a:latin typeface="Papyrus" pitchFamily="66" charset="0"/>
              </a:rPr>
            </a:br>
            <a:endParaRPr lang="fr-CH" dirty="0">
              <a:latin typeface="Papyru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2808312"/>
          </a:xfrm>
        </p:spPr>
        <p:txBody>
          <a:bodyPr/>
          <a:lstStyle/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1124744"/>
            <a:ext cx="9577064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5343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656184"/>
          </a:xfrm>
        </p:spPr>
        <p:txBody>
          <a:bodyPr>
            <a:normAutofit/>
          </a:bodyPr>
          <a:lstStyle/>
          <a:p>
            <a:r>
              <a:rPr lang="fr-CH" sz="2800" b="1" dirty="0" smtClean="0">
                <a:solidFill>
                  <a:srgbClr val="0070C0"/>
                </a:solidFill>
                <a:latin typeface="Papyrus" pitchFamily="66" charset="0"/>
              </a:rPr>
              <a:t>I)-Pourquoi le Seresta (oxazépam*)plutôt qu’une autre benzodiazépine dans les sevrages alcool ? </a:t>
            </a:r>
            <a:endParaRPr lang="fr-CH" sz="2800" b="1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fr-CH" sz="2600" dirty="0" smtClean="0">
                <a:solidFill>
                  <a:srgbClr val="0070C0"/>
                </a:solidFill>
                <a:latin typeface="Papyrus" pitchFamily="66" charset="0"/>
              </a:rPr>
              <a:t>Métabolisme pas (très peu) influencé en cas d’insuffisance hépatique</a:t>
            </a:r>
          </a:p>
          <a:p>
            <a:pPr>
              <a:buFont typeface="Wingdings"/>
              <a:buChar char="Ø"/>
            </a:pPr>
            <a:r>
              <a:rPr lang="fr-CH" sz="2600" dirty="0" smtClean="0">
                <a:solidFill>
                  <a:srgbClr val="0070C0"/>
                </a:solidFill>
                <a:latin typeface="Papyrus" pitchFamily="66" charset="0"/>
              </a:rPr>
              <a:t>Excrétion rénale</a:t>
            </a:r>
          </a:p>
          <a:p>
            <a:pPr>
              <a:buFont typeface="Wingdings"/>
              <a:buChar char="Ø"/>
            </a:pPr>
            <a:r>
              <a:rPr lang="fr-CH" sz="2600" dirty="0" smtClean="0">
                <a:solidFill>
                  <a:srgbClr val="0070C0"/>
                </a:solidFill>
                <a:latin typeface="Papyrus" pitchFamily="66" charset="0"/>
              </a:rPr>
              <a:t>Pas de métabolites actifs durables</a:t>
            </a:r>
          </a:p>
          <a:p>
            <a:pPr>
              <a:buFont typeface="Wingdings"/>
              <a:buChar char="Ø"/>
            </a:pPr>
            <a:r>
              <a:rPr lang="fr-CH" sz="2600" dirty="0" smtClean="0">
                <a:solidFill>
                  <a:srgbClr val="0070C0"/>
                </a:solidFill>
                <a:latin typeface="Papyrus" pitchFamily="66" charset="0"/>
              </a:rPr>
              <a:t>½ vie intermédiaire</a:t>
            </a:r>
          </a:p>
          <a:p>
            <a:pPr>
              <a:buFont typeface="Wingdings"/>
              <a:buChar char="Ø"/>
            </a:pPr>
            <a:r>
              <a:rPr lang="fr-CH" sz="2600" dirty="0" smtClean="0">
                <a:solidFill>
                  <a:srgbClr val="0070C0"/>
                </a:solidFill>
                <a:latin typeface="Papyrus" pitchFamily="66" charset="0"/>
              </a:rPr>
              <a:t>Potentiel d’abus </a:t>
            </a:r>
            <a:r>
              <a:rPr lang="fr-CH" sz="2600" dirty="0" smtClean="0">
                <a:solidFill>
                  <a:srgbClr val="0070C0"/>
                </a:solidFill>
                <a:latin typeface="Papyrus" pitchFamily="66" charset="0"/>
              </a:rPr>
              <a:t>bas</a:t>
            </a:r>
            <a:endParaRPr lang="fr-CH" sz="2600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Font typeface="Wingdings"/>
              <a:buChar char="Ø"/>
            </a:pPr>
            <a:r>
              <a:rPr lang="fr-CH" sz="2600" dirty="0" smtClean="0">
                <a:solidFill>
                  <a:srgbClr val="0070C0"/>
                </a:solidFill>
                <a:latin typeface="Papyrus" pitchFamily="66" charset="0"/>
              </a:rPr>
              <a:t>profil d’interactions favorable</a:t>
            </a:r>
          </a:p>
          <a:p>
            <a:pPr>
              <a:buNone/>
            </a:pPr>
            <a:endParaRPr lang="fr-CH" dirty="0" smtClean="0">
              <a:latin typeface="Papyrus" pitchFamily="66" charset="0"/>
            </a:endParaRPr>
          </a:p>
          <a:p>
            <a:pPr>
              <a:buFont typeface="Wingdings"/>
              <a:buChar char="Ø"/>
            </a:pPr>
            <a:endParaRPr lang="fr-CH" dirty="0" smtClean="0">
              <a:latin typeface="Papyrus" pitchFamily="66" charset="0"/>
            </a:endParaRPr>
          </a:p>
          <a:p>
            <a:pPr>
              <a:buFont typeface="Wingdings"/>
              <a:buChar char="Ø"/>
            </a:pPr>
            <a:endParaRPr lang="fr-CH" dirty="0" smtClean="0">
              <a:latin typeface="Papyrus" pitchFamily="66" charset="0"/>
            </a:endParaRP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4392488"/>
          </a:xfrm>
        </p:spPr>
        <p:txBody>
          <a:bodyPr>
            <a:normAutofit/>
          </a:bodyPr>
          <a:lstStyle/>
          <a:p>
            <a:r>
              <a:rPr lang="fr-CH" sz="2800" b="1" dirty="0" smtClean="0">
                <a:solidFill>
                  <a:srgbClr val="0070C0"/>
                </a:solidFill>
                <a:latin typeface="Papyrus" pitchFamily="66" charset="0"/>
              </a:rPr>
              <a:t>II)-Quelle est la différence entre le </a:t>
            </a:r>
            <a:r>
              <a:rPr lang="fr-CH" sz="2800" b="1" dirty="0" err="1" smtClean="0">
                <a:solidFill>
                  <a:srgbClr val="0070C0"/>
                </a:solidFill>
                <a:latin typeface="Papyrus" pitchFamily="66" charset="0"/>
              </a:rPr>
              <a:t>Témesta</a:t>
            </a:r>
            <a:r>
              <a:rPr lang="fr-CH" sz="2800" b="1" dirty="0" smtClean="0">
                <a:solidFill>
                  <a:srgbClr val="0070C0"/>
                </a:solidFill>
                <a:latin typeface="Papyrus" pitchFamily="66" charset="0"/>
              </a:rPr>
              <a:t> et le Seresta ? </a:t>
            </a:r>
            <a:r>
              <a:rPr lang="fr-CH" sz="3600" dirty="0" smtClean="0">
                <a:latin typeface="Papyrus" pitchFamily="66" charset="0"/>
              </a:rPr>
              <a:t/>
            </a:r>
            <a:br>
              <a:rPr lang="fr-CH" sz="3600" dirty="0" smtClean="0">
                <a:latin typeface="Papyrus" pitchFamily="66" charset="0"/>
              </a:rPr>
            </a:br>
            <a:r>
              <a:rPr lang="fr-CH" sz="3600" dirty="0" smtClean="0">
                <a:latin typeface="Papyrus" pitchFamily="66" charset="0"/>
              </a:rPr>
              <a:t/>
            </a:r>
            <a:br>
              <a:rPr lang="fr-CH" sz="3600" dirty="0" smtClean="0">
                <a:latin typeface="Papyrus" pitchFamily="66" charset="0"/>
              </a:rPr>
            </a:br>
            <a:r>
              <a:rPr lang="fr-CH" sz="3600" dirty="0" smtClean="0">
                <a:latin typeface="Papyrus" pitchFamily="66" charset="0"/>
              </a:rPr>
              <a:t/>
            </a:r>
            <a:br>
              <a:rPr lang="fr-CH" sz="3600" dirty="0" smtClean="0">
                <a:latin typeface="Papyrus" pitchFamily="66" charset="0"/>
              </a:rPr>
            </a:br>
            <a:r>
              <a:rPr lang="fr-CH" dirty="0" smtClean="0">
                <a:latin typeface="Papyrus" pitchFamily="66" charset="0"/>
              </a:rPr>
              <a:t/>
            </a:r>
            <a:br>
              <a:rPr lang="fr-CH" dirty="0" smtClean="0">
                <a:latin typeface="Papyrus" pitchFamily="66" charset="0"/>
              </a:rPr>
            </a:br>
            <a:r>
              <a:rPr lang="fr-CH" dirty="0" smtClean="0">
                <a:latin typeface="Papyrus" pitchFamily="66" charset="0"/>
              </a:rPr>
              <a:t/>
            </a:r>
            <a:br>
              <a:rPr lang="fr-CH" dirty="0" smtClean="0">
                <a:latin typeface="Papyrus" pitchFamily="66" charset="0"/>
              </a:rPr>
            </a:br>
            <a:endParaRPr lang="fr-CH" dirty="0" smtClean="0">
              <a:latin typeface="Papyru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2420888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CH" b="1" dirty="0" smtClean="0">
                <a:solidFill>
                  <a:srgbClr val="0070C0"/>
                </a:solidFill>
                <a:latin typeface="Papyrus" pitchFamily="66" charset="0"/>
              </a:rPr>
              <a:t>1)-</a:t>
            </a:r>
            <a:r>
              <a:rPr lang="fr-CH" b="1" u="sng" dirty="0" smtClean="0">
                <a:solidFill>
                  <a:srgbClr val="0070C0"/>
                </a:solidFill>
                <a:latin typeface="Papyrus" pitchFamily="66" charset="0"/>
              </a:rPr>
              <a:t>Mêmes Effets</a:t>
            </a:r>
            <a:r>
              <a:rPr lang="fr-CH" b="1" dirty="0" smtClean="0">
                <a:solidFill>
                  <a:srgbClr val="0070C0"/>
                </a:solidFill>
                <a:latin typeface="Papyrus" pitchFamily="66" charset="0"/>
              </a:rPr>
              <a:t>:</a:t>
            </a:r>
          </a:p>
          <a:p>
            <a:pPr>
              <a:buFont typeface="Wingdings"/>
              <a:buChar char="Ø"/>
            </a:pPr>
            <a:r>
              <a:rPr lang="fr-CH" dirty="0" smtClean="0">
                <a:solidFill>
                  <a:srgbClr val="0070C0"/>
                </a:solidFill>
                <a:latin typeface="Papyrus" pitchFamily="66" charset="0"/>
              </a:rPr>
              <a:t>Anxiolytiques</a:t>
            </a:r>
          </a:p>
          <a:p>
            <a:pPr>
              <a:buFont typeface="Wingdings"/>
              <a:buChar char="Ø"/>
            </a:pPr>
            <a:r>
              <a:rPr lang="fr-CH" dirty="0" smtClean="0">
                <a:solidFill>
                  <a:srgbClr val="0070C0"/>
                </a:solidFill>
                <a:latin typeface="Papyrus" pitchFamily="66" charset="0"/>
              </a:rPr>
              <a:t>Sédatifs</a:t>
            </a:r>
          </a:p>
          <a:p>
            <a:pPr>
              <a:buFont typeface="Wingdings"/>
              <a:buChar char="Ø"/>
            </a:pPr>
            <a:r>
              <a:rPr lang="fr-CH" dirty="0" smtClean="0">
                <a:solidFill>
                  <a:srgbClr val="0070C0"/>
                </a:solidFill>
                <a:latin typeface="Papyrus" pitchFamily="66" charset="0"/>
              </a:rPr>
              <a:t>Anticonvulsivants</a:t>
            </a:r>
          </a:p>
          <a:p>
            <a:pPr>
              <a:buFont typeface="Wingdings"/>
              <a:buChar char="Ø"/>
            </a:pPr>
            <a:r>
              <a:rPr lang="fr-CH" dirty="0" smtClean="0">
                <a:solidFill>
                  <a:srgbClr val="0070C0"/>
                </a:solidFill>
                <a:latin typeface="Papyrus" pitchFamily="66" charset="0"/>
              </a:rPr>
              <a:t>Myorelaxants </a:t>
            </a:r>
          </a:p>
          <a:p>
            <a:pPr>
              <a:buNone/>
            </a:pPr>
            <a:endParaRPr lang="fr-CH" b="1" dirty="0" smtClean="0">
              <a:solidFill>
                <a:srgbClr val="0070C0"/>
              </a:solidFill>
              <a:latin typeface="Papyrus" pitchFamily="66" charset="0"/>
            </a:endParaRPr>
          </a:p>
          <a:p>
            <a:pPr>
              <a:buNone/>
            </a:pPr>
            <a:r>
              <a:rPr lang="fr-CH" b="1" dirty="0" smtClean="0">
                <a:solidFill>
                  <a:srgbClr val="0070C0"/>
                </a:solidFill>
                <a:latin typeface="Papyrus" pitchFamily="66" charset="0"/>
              </a:rPr>
              <a:t>2)-</a:t>
            </a:r>
            <a:r>
              <a:rPr lang="fr-CH" b="1" u="sng" dirty="0" smtClean="0">
                <a:solidFill>
                  <a:srgbClr val="0070C0"/>
                </a:solidFill>
                <a:latin typeface="Papyrus" pitchFamily="66" charset="0"/>
              </a:rPr>
              <a:t>Même mécanisme d’action </a:t>
            </a:r>
            <a:r>
              <a:rPr lang="fr-CH" b="1" dirty="0" smtClean="0">
                <a:solidFill>
                  <a:srgbClr val="0070C0"/>
                </a:solidFill>
                <a:latin typeface="Papyrus" pitchFamily="66" charset="0"/>
              </a:rPr>
              <a:t>: </a:t>
            </a:r>
            <a:r>
              <a:rPr lang="fr-CH" dirty="0" smtClean="0">
                <a:solidFill>
                  <a:srgbClr val="0070C0"/>
                </a:solidFill>
                <a:latin typeface="Papyrus" pitchFamily="66" charset="0"/>
              </a:rPr>
              <a:t>Facilité l’action d’un neurotransmetteur : GABA qui transmet un message au neurone pour entrainer une action inhibitrice &gt; Action apaisante pour le cerveau. </a:t>
            </a:r>
          </a:p>
          <a:p>
            <a:pPr>
              <a:buNone/>
            </a:pPr>
            <a:r>
              <a:rPr lang="fr-CH" dirty="0" smtClean="0">
                <a:solidFill>
                  <a:srgbClr val="0070C0"/>
                </a:solidFill>
                <a:latin typeface="Papyrus" pitchFamily="66" charset="0"/>
              </a:rPr>
              <a:t>      Le GABA est « l’hypnotiseur et le tranquillisant naturel du cerveau ». L’action naturelle du GABA est augmentée par les BDZ. </a:t>
            </a:r>
            <a:endParaRPr lang="fr-CH" dirty="0" smtClean="0">
              <a:solidFill>
                <a:srgbClr val="0070C0"/>
              </a:solidFill>
              <a:latin typeface="Papyru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641</Words>
  <Application>Microsoft Office PowerPoint</Application>
  <PresentationFormat>Affichage à l'écran (4:3)</PresentationFormat>
  <Paragraphs>173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Résumé  Addictologie  Interactions médicamenteuses… Questions courantes </vt:lpstr>
      <vt:lpstr>  </vt:lpstr>
      <vt:lpstr>Interactions médicamenteuses</vt:lpstr>
      <vt:lpstr>Devenir d’un médicament dans l’organisme</vt:lpstr>
      <vt:lpstr>Mécanismes  Interactions médicamenteuses</vt:lpstr>
      <vt:lpstr>Interactions médicamenteuses !!! Quelles questions</vt:lpstr>
      <vt:lpstr>Exercice pratique/ Ex: MTD http://compendium.ch/home/fr   </vt:lpstr>
      <vt:lpstr>I)-Pourquoi le Seresta (oxazépam*)plutôt qu’une autre benzodiazépine dans les sevrages alcool ? </vt:lpstr>
      <vt:lpstr>II)-Quelle est la différence entre le Témesta et le Seresta ?      </vt:lpstr>
      <vt:lpstr>Différences entres BDZ?</vt:lpstr>
      <vt:lpstr>III)-Subutex ou MTD : Dans quel cas de figure choisit t’on de prescrire du Subutex plutôt que de la méthadone et inversement ? </vt:lpstr>
      <vt:lpstr>IV)-TBS en plusieurs prises : Quel est le sens à prendre son traitement de méthadone/Subutex  en plusieurs fois pour certaines personnes ? </vt:lpstr>
      <vt:lpstr>V)-Le fonctionnement, l’efficacité et les risques des nouveaux traitements? </vt:lpstr>
      <vt:lpstr>VI)-Prise inadéquate du ttt: injection au lieu de per os </vt:lpstr>
      <vt:lpstr>VII)-interaction avec d’autres substances non prescrites </vt:lpstr>
      <vt:lpstr>VIII)-Poursuite d’un ttt non pris adéquatement et maintien du lien, RDR.</vt:lpstr>
      <vt:lpstr>Que faire lorsqu’un  patient visiblement intoxiqué vient demandé sa méthadone ? - Lorsqu’un résident à consommé de l’héroïne ou d’autres drogues, lors d’un congé (week-end par exemple), quelle attitude adopter par rapport à la distribution de méthadone à son retour au centre ?  </vt:lpstr>
      <vt:lpstr>Remplacement d’une dose de méthadone le week-end ?</vt:lpstr>
      <vt:lpstr>Prises manquées de méthadone ?</vt:lpstr>
      <vt:lpstr>Que faire devant une personne qui vomit sa méthadone ?</vt:lpstr>
      <vt:lpstr>X)-Limite et portée de certains ttt (ex plus de prescription de Dormicum) </vt:lpstr>
      <vt:lpstr>XIII)-Notion d’urgence « relative », difficulté à l’appliquer dans l’ambulatoire par rapport au résidentiel </vt:lpstr>
      <vt:lpstr>Urgences  en Addictologie:   </vt:lpstr>
      <vt:lpstr>Ressources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Extrait  Addictologie  Interactions médicamenteuses… Questions courantes</dc:title>
  <dc:creator>Baraka</dc:creator>
  <cp:lastModifiedBy>Baraka</cp:lastModifiedBy>
  <cp:revision>13</cp:revision>
  <dcterms:created xsi:type="dcterms:W3CDTF">2017-03-08T10:06:10Z</dcterms:created>
  <dcterms:modified xsi:type="dcterms:W3CDTF">2017-03-08T10:37:36Z</dcterms:modified>
</cp:coreProperties>
</file>